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59" r:id="rId6"/>
    <p:sldId id="260" r:id="rId7"/>
    <p:sldId id="265" r:id="rId8"/>
    <p:sldId id="266" r:id="rId9"/>
    <p:sldId id="267" r:id="rId10"/>
    <p:sldId id="261" r:id="rId11"/>
    <p:sldId id="262" r:id="rId12"/>
    <p:sldId id="264" r:id="rId13"/>
    <p:sldId id="263"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784"/>
    <a:srgbClr val="F4F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87" autoAdjust="0"/>
    <p:restoredTop sz="96331"/>
  </p:normalViewPr>
  <p:slideViewPr>
    <p:cSldViewPr snapToGrid="0">
      <p:cViewPr varScale="1">
        <p:scale>
          <a:sx n="60" d="100"/>
          <a:sy n="60" d="100"/>
        </p:scale>
        <p:origin x="126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älimaa Anne (KEHA)" userId="bb726f1c-caeb-4398-af5b-a954bf6c7030" providerId="ADAL" clId="{B1D5A2E1-6B79-4F7D-BEC9-B3CBEF6E5D4C}"/>
    <pc:docChg chg="modSld">
      <pc:chgData name="Välimaa Anne (KEHA)" userId="bb726f1c-caeb-4398-af5b-a954bf6c7030" providerId="ADAL" clId="{B1D5A2E1-6B79-4F7D-BEC9-B3CBEF6E5D4C}" dt="2024-10-28T08:47:27.300" v="39" actId="20577"/>
      <pc:docMkLst>
        <pc:docMk/>
      </pc:docMkLst>
      <pc:sldChg chg="modSp mod">
        <pc:chgData name="Välimaa Anne (KEHA)" userId="bb726f1c-caeb-4398-af5b-a954bf6c7030" providerId="ADAL" clId="{B1D5A2E1-6B79-4F7D-BEC9-B3CBEF6E5D4C}" dt="2024-10-28T08:43:00.645" v="18" actId="14100"/>
        <pc:sldMkLst>
          <pc:docMk/>
          <pc:sldMk cId="927387356" sldId="259"/>
        </pc:sldMkLst>
        <pc:spChg chg="mod">
          <ac:chgData name="Välimaa Anne (KEHA)" userId="bb726f1c-caeb-4398-af5b-a954bf6c7030" providerId="ADAL" clId="{B1D5A2E1-6B79-4F7D-BEC9-B3CBEF6E5D4C}" dt="2024-10-28T08:43:00.645" v="18" actId="14100"/>
          <ac:spMkLst>
            <pc:docMk/>
            <pc:sldMk cId="927387356" sldId="259"/>
            <ac:spMk id="2" creationId="{BC8B840B-CE40-43DF-9EE3-2E1E3D2275D7}"/>
          </ac:spMkLst>
        </pc:spChg>
      </pc:sldChg>
      <pc:sldChg chg="modSp mod">
        <pc:chgData name="Välimaa Anne (KEHA)" userId="bb726f1c-caeb-4398-af5b-a954bf6c7030" providerId="ADAL" clId="{B1D5A2E1-6B79-4F7D-BEC9-B3CBEF6E5D4C}" dt="2024-10-28T08:44:51.909" v="32" actId="20577"/>
        <pc:sldMkLst>
          <pc:docMk/>
          <pc:sldMk cId="1726949543" sldId="260"/>
        </pc:sldMkLst>
        <pc:spChg chg="mod">
          <ac:chgData name="Välimaa Anne (KEHA)" userId="bb726f1c-caeb-4398-af5b-a954bf6c7030" providerId="ADAL" clId="{B1D5A2E1-6B79-4F7D-BEC9-B3CBEF6E5D4C}" dt="2024-10-28T08:44:51.909" v="32" actId="20577"/>
          <ac:spMkLst>
            <pc:docMk/>
            <pc:sldMk cId="1726949543" sldId="260"/>
            <ac:spMk id="2" creationId="{B809134B-A485-EE05-25F1-F128DA684145}"/>
          </ac:spMkLst>
        </pc:spChg>
      </pc:sldChg>
      <pc:sldChg chg="modSp mod">
        <pc:chgData name="Välimaa Anne (KEHA)" userId="bb726f1c-caeb-4398-af5b-a954bf6c7030" providerId="ADAL" clId="{B1D5A2E1-6B79-4F7D-BEC9-B3CBEF6E5D4C}" dt="2024-10-28T08:47:27.300" v="39" actId="20577"/>
        <pc:sldMkLst>
          <pc:docMk/>
          <pc:sldMk cId="3587291564" sldId="261"/>
        </pc:sldMkLst>
        <pc:spChg chg="mod">
          <ac:chgData name="Välimaa Anne (KEHA)" userId="bb726f1c-caeb-4398-af5b-a954bf6c7030" providerId="ADAL" clId="{B1D5A2E1-6B79-4F7D-BEC9-B3CBEF6E5D4C}" dt="2024-10-28T08:47:27.300" v="39" actId="20577"/>
          <ac:spMkLst>
            <pc:docMk/>
            <pc:sldMk cId="3587291564" sldId="261"/>
            <ac:spMk id="2" creationId="{B1E33AD4-84E1-7F12-A15B-B19C1E7C20A3}"/>
          </ac:spMkLst>
        </pc:spChg>
      </pc:sldChg>
      <pc:sldChg chg="modSp mod">
        <pc:chgData name="Välimaa Anne (KEHA)" userId="bb726f1c-caeb-4398-af5b-a954bf6c7030" providerId="ADAL" clId="{B1D5A2E1-6B79-4F7D-BEC9-B3CBEF6E5D4C}" dt="2024-10-28T08:44:34.201" v="25" actId="20577"/>
        <pc:sldMkLst>
          <pc:docMk/>
          <pc:sldMk cId="3737941344" sldId="263"/>
        </pc:sldMkLst>
        <pc:spChg chg="mod">
          <ac:chgData name="Välimaa Anne (KEHA)" userId="bb726f1c-caeb-4398-af5b-a954bf6c7030" providerId="ADAL" clId="{B1D5A2E1-6B79-4F7D-BEC9-B3CBEF6E5D4C}" dt="2024-10-28T08:44:34.201" v="25" actId="20577"/>
          <ac:spMkLst>
            <pc:docMk/>
            <pc:sldMk cId="3737941344" sldId="263"/>
            <ac:spMk id="10" creationId="{A3BFCAAA-FA12-B83A-4057-9079C81A59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9B42E-B6D8-4599-863B-366C19671F4D}" type="datetimeFigureOut">
              <a:rPr lang="fi-FI" smtClean="0"/>
              <a:t>28.10.2024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D055B-3931-4885-BEE5-49B875A29FB4}" type="slidenum">
              <a:rPr lang="fi-FI" smtClean="0"/>
              <a:t>‹#›</a:t>
            </a:fld>
            <a:endParaRPr lang="fi-FI"/>
          </a:p>
        </p:txBody>
      </p:sp>
    </p:spTree>
    <p:extLst>
      <p:ext uri="{BB962C8B-B14F-4D97-AF65-F5344CB8AC3E}">
        <p14:creationId xmlns:p14="http://schemas.microsoft.com/office/powerpoint/2010/main" val="21250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00D055B-3931-4885-BEE5-49B875A29FB4}" type="slidenum">
              <a:rPr lang="fi-FI" smtClean="0"/>
              <a:t>1</a:t>
            </a:fld>
            <a:endParaRPr lang="fi-FI"/>
          </a:p>
        </p:txBody>
      </p:sp>
    </p:spTree>
    <p:extLst>
      <p:ext uri="{BB962C8B-B14F-4D97-AF65-F5344CB8AC3E}">
        <p14:creationId xmlns:p14="http://schemas.microsoft.com/office/powerpoint/2010/main" val="45791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00D055B-3931-4885-BEE5-49B875A29FB4}" type="slidenum">
              <a:rPr lang="fi-FI" smtClean="0"/>
              <a:t>2</a:t>
            </a:fld>
            <a:endParaRPr lang="fi-FI"/>
          </a:p>
        </p:txBody>
      </p:sp>
    </p:spTree>
    <p:extLst>
      <p:ext uri="{BB962C8B-B14F-4D97-AF65-F5344CB8AC3E}">
        <p14:creationId xmlns:p14="http://schemas.microsoft.com/office/powerpoint/2010/main" val="81252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00D055B-3931-4885-BEE5-49B875A29FB4}" type="slidenum">
              <a:rPr lang="fi-FI" smtClean="0"/>
              <a:t>6</a:t>
            </a:fld>
            <a:endParaRPr lang="fi-FI"/>
          </a:p>
        </p:txBody>
      </p:sp>
    </p:spTree>
    <p:extLst>
      <p:ext uri="{BB962C8B-B14F-4D97-AF65-F5344CB8AC3E}">
        <p14:creationId xmlns:p14="http://schemas.microsoft.com/office/powerpoint/2010/main" val="319741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00D055B-3931-4885-BEE5-49B875A29FB4}" type="slidenum">
              <a:rPr lang="fi-FI" smtClean="0"/>
              <a:t>7</a:t>
            </a:fld>
            <a:endParaRPr lang="fi-FI"/>
          </a:p>
        </p:txBody>
      </p:sp>
    </p:spTree>
    <p:extLst>
      <p:ext uri="{BB962C8B-B14F-4D97-AF65-F5344CB8AC3E}">
        <p14:creationId xmlns:p14="http://schemas.microsoft.com/office/powerpoint/2010/main" val="161520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00D055B-3931-4885-BEE5-49B875A29FB4}" type="slidenum">
              <a:rPr lang="fi-FI" smtClean="0"/>
              <a:t>8</a:t>
            </a:fld>
            <a:endParaRPr lang="fi-FI"/>
          </a:p>
        </p:txBody>
      </p:sp>
    </p:spTree>
    <p:extLst>
      <p:ext uri="{BB962C8B-B14F-4D97-AF65-F5344CB8AC3E}">
        <p14:creationId xmlns:p14="http://schemas.microsoft.com/office/powerpoint/2010/main" val="294563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00D055B-3931-4885-BEE5-49B875A29FB4}" type="slidenum">
              <a:rPr lang="fi-FI" smtClean="0"/>
              <a:t>9</a:t>
            </a:fld>
            <a:endParaRPr lang="fi-FI"/>
          </a:p>
        </p:txBody>
      </p:sp>
    </p:spTree>
    <p:extLst>
      <p:ext uri="{BB962C8B-B14F-4D97-AF65-F5344CB8AC3E}">
        <p14:creationId xmlns:p14="http://schemas.microsoft.com/office/powerpoint/2010/main" val="3708714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 1">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22E5474C-4EED-7FE1-4F3E-A8E3532CB9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596" y="2371725"/>
            <a:ext cx="3619500" cy="4248150"/>
          </a:xfrm>
          <a:prstGeom prst="rect">
            <a:avLst/>
          </a:prstGeom>
        </p:spPr>
      </p:pic>
      <p:sp>
        <p:nvSpPr>
          <p:cNvPr id="2" name="Otsikko 1">
            <a:extLst>
              <a:ext uri="{FF2B5EF4-FFF2-40B4-BE49-F238E27FC236}">
                <a16:creationId xmlns:a16="http://schemas.microsoft.com/office/drawing/2014/main" id="{D4AA435D-6C71-F54F-A0A5-1290E8639F5F}"/>
              </a:ext>
            </a:extLst>
          </p:cNvPr>
          <p:cNvSpPr>
            <a:spLocks noGrp="1"/>
          </p:cNvSpPr>
          <p:nvPr>
            <p:ph type="ctrTitle"/>
          </p:nvPr>
        </p:nvSpPr>
        <p:spPr>
          <a:xfrm>
            <a:off x="2316000" y="665163"/>
            <a:ext cx="7560000" cy="2387600"/>
          </a:xfrm>
        </p:spPr>
        <p:txBody>
          <a:bodyPr anchor="b">
            <a:normAutofit/>
          </a:bodyPr>
          <a:lstStyle>
            <a:lvl1pPr algn="ctr">
              <a:defRPr sz="4800" b="1">
                <a:solidFill>
                  <a:srgbClr val="222784"/>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0223FB4-D061-F433-9BF9-F1BDC1B79750}"/>
              </a:ext>
            </a:extLst>
          </p:cNvPr>
          <p:cNvSpPr>
            <a:spLocks noGrp="1"/>
          </p:cNvSpPr>
          <p:nvPr>
            <p:ph type="subTitle" idx="1"/>
          </p:nvPr>
        </p:nvSpPr>
        <p:spPr>
          <a:xfrm>
            <a:off x="2316000" y="3315526"/>
            <a:ext cx="7560000" cy="1105061"/>
          </a:xfrm>
        </p:spPr>
        <p:txBody>
          <a:bodyPr>
            <a:normAutofit/>
          </a:bodyPr>
          <a:lstStyle>
            <a:lvl1pPr marL="0" indent="0" algn="ctr">
              <a:buNone/>
              <a:defRPr sz="2400" b="1">
                <a:solidFill>
                  <a:srgbClr val="22278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0" name="Logo-sininen">
            <a:extLst>
              <a:ext uri="{FF2B5EF4-FFF2-40B4-BE49-F238E27FC236}">
                <a16:creationId xmlns:a16="http://schemas.microsoft.com/office/drawing/2014/main" id="{CB8FFD25-D392-989A-E844-6F308F6E13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1832" y="4748877"/>
            <a:ext cx="2688336" cy="1105061"/>
          </a:xfrm>
          <a:prstGeom prst="rect">
            <a:avLst/>
          </a:prstGeom>
        </p:spPr>
      </p:pic>
      <p:sp>
        <p:nvSpPr>
          <p:cNvPr id="15" name="Slogani">
            <a:extLst>
              <a:ext uri="{FF2B5EF4-FFF2-40B4-BE49-F238E27FC236}">
                <a16:creationId xmlns:a16="http://schemas.microsoft.com/office/drawing/2014/main" id="{06196AD8-AF67-D353-2B52-DD89DBFBC904}"/>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4405313" y="6083483"/>
            <a:ext cx="3381375" cy="386581"/>
          </a:xfrm>
          <a:prstGeom prst="rect">
            <a:avLst/>
          </a:prstGeom>
          <a:noFill/>
        </p:spPr>
        <p:txBody>
          <a:bodyPr wrap="square" rtlCol="0">
            <a:spAutoFit/>
          </a:bodyPr>
          <a:lstStyle/>
          <a:p>
            <a:pPr marR="0" algn="ctr" rtl="0">
              <a:lnSpc>
                <a:spcPts val="1100"/>
              </a:lnSpc>
            </a:pPr>
            <a:r>
              <a:rPr lang="fi-FI" sz="1400" b="0" i="0" u="none" strike="noStrike" kern="1000" spc="-20" baseline="30000" dirty="0">
                <a:solidFill>
                  <a:srgbClr val="222784"/>
                </a:solidFill>
                <a:latin typeface="Roboto" panose="02000000000000000000" pitchFamily="2" charset="0"/>
              </a:rPr>
              <a:t>Elinkeino-, liikenne- ja ympäristökeskusten sekä työ- </a:t>
            </a:r>
          </a:p>
          <a:p>
            <a:pPr marR="0" algn="ctr" rtl="0">
              <a:lnSpc>
                <a:spcPts val="1100"/>
              </a:lnSpc>
            </a:pPr>
            <a:r>
              <a:rPr lang="fi-FI" sz="1400" b="0" i="0" u="none" strike="noStrike" kern="1000" spc="-20" baseline="30000" dirty="0">
                <a:solidFill>
                  <a:srgbClr val="222784"/>
                </a:solidFill>
                <a:latin typeface="Roboto" panose="02000000000000000000" pitchFamily="2" charset="0"/>
              </a:rPr>
              <a:t>ja elinkeinotoimistojen kehittämis- ja hallintokeskus</a:t>
            </a:r>
            <a:endParaRPr lang="fi-FI" sz="1400" kern="1000" spc="-20" baseline="30000" dirty="0"/>
          </a:p>
        </p:txBody>
      </p:sp>
    </p:spTree>
    <p:extLst>
      <p:ext uri="{BB962C8B-B14F-4D97-AF65-F5344CB8AC3E}">
        <p14:creationId xmlns:p14="http://schemas.microsoft.com/office/powerpoint/2010/main" val="179349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likenttä">
    <p:bg>
      <p:bgPr>
        <a:solidFill>
          <a:schemeClr val="bg1"/>
        </a:solidFill>
        <a:effectLst/>
      </p:bgPr>
    </p:bg>
    <p:spTree>
      <p:nvGrpSpPr>
        <p:cNvPr id="1" name=""/>
        <p:cNvGrpSpPr/>
        <p:nvPr/>
      </p:nvGrpSpPr>
      <p:grpSpPr>
        <a:xfrm>
          <a:off x="0" y="0"/>
          <a:ext cx="0" cy="0"/>
          <a:chOff x="0" y="0"/>
          <a:chExt cx="0" cy="0"/>
        </a:xfrm>
      </p:grpSpPr>
      <p:pic>
        <p:nvPicPr>
          <p:cNvPr id="32" name="Kuva 31">
            <a:extLst>
              <a:ext uri="{FF2B5EF4-FFF2-40B4-BE49-F238E27FC236}">
                <a16:creationId xmlns:a16="http://schemas.microsoft.com/office/drawing/2014/main" id="{8971396F-0D33-03AF-51A2-D03005719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27002" y="613458"/>
            <a:ext cx="10337996" cy="5815123"/>
          </a:xfrm>
          <a:prstGeom prst="rect">
            <a:avLst/>
          </a:prstGeom>
        </p:spPr>
      </p:pic>
      <p:sp>
        <p:nvSpPr>
          <p:cNvPr id="33" name="Otsikko 32">
            <a:extLst>
              <a:ext uri="{FF2B5EF4-FFF2-40B4-BE49-F238E27FC236}">
                <a16:creationId xmlns:a16="http://schemas.microsoft.com/office/drawing/2014/main" id="{B1644143-0646-0FD7-4F4D-60118D110827}"/>
              </a:ext>
            </a:extLst>
          </p:cNvPr>
          <p:cNvSpPr>
            <a:spLocks noGrp="1"/>
          </p:cNvSpPr>
          <p:nvPr>
            <p:ph type="title" hasCustomPrompt="1"/>
          </p:nvPr>
        </p:nvSpPr>
        <p:spPr>
          <a:xfrm>
            <a:off x="2232660" y="-8792"/>
            <a:ext cx="7726680" cy="707400"/>
          </a:xfrm>
        </p:spPr>
        <p:txBody>
          <a:bodyPr>
            <a:normAutofit/>
          </a:bodyPr>
          <a:lstStyle>
            <a:lvl1pPr algn="ctr">
              <a:defRPr sz="3600"/>
            </a:lvl1pPr>
          </a:lstStyle>
          <a:p>
            <a:r>
              <a:rPr lang="fi-FI" dirty="0"/>
              <a:t>Nelikenttä</a:t>
            </a:r>
          </a:p>
        </p:txBody>
      </p:sp>
      <p:sp>
        <p:nvSpPr>
          <p:cNvPr id="8" name="Tekstin paikkamerkki 7">
            <a:extLst>
              <a:ext uri="{FF2B5EF4-FFF2-40B4-BE49-F238E27FC236}">
                <a16:creationId xmlns:a16="http://schemas.microsoft.com/office/drawing/2014/main" id="{A6005FF7-BD8D-84F4-F673-49BEB65FF23E}"/>
              </a:ext>
            </a:extLst>
          </p:cNvPr>
          <p:cNvSpPr>
            <a:spLocks noGrp="1"/>
          </p:cNvSpPr>
          <p:nvPr>
            <p:ph type="body" sz="quarter" idx="13"/>
          </p:nvPr>
        </p:nvSpPr>
        <p:spPr>
          <a:xfrm>
            <a:off x="3371799" y="902789"/>
            <a:ext cx="5471259" cy="419100"/>
          </a:xfrm>
        </p:spPr>
        <p:txBody>
          <a:bodyPr/>
          <a:lstStyle>
            <a:lvl1pPr marL="0" indent="0" algn="ctr">
              <a:buNone/>
              <a:defRPr b="1">
                <a:solidFill>
                  <a:srgbClr val="222784"/>
                </a:solidFill>
              </a:defRPr>
            </a:lvl1pPr>
          </a:lstStyle>
          <a:p>
            <a:pPr lvl="0"/>
            <a:r>
              <a:rPr lang="fi-FI" dirty="0"/>
              <a:t>Muokkaa tekstin perustyylejä napsauttamalla</a:t>
            </a:r>
          </a:p>
        </p:txBody>
      </p:sp>
      <p:sp>
        <p:nvSpPr>
          <p:cNvPr id="22" name="Tekstin paikkamerkki 21">
            <a:extLst>
              <a:ext uri="{FF2B5EF4-FFF2-40B4-BE49-F238E27FC236}">
                <a16:creationId xmlns:a16="http://schemas.microsoft.com/office/drawing/2014/main" id="{BFDB1979-124F-C27A-557F-7B6DACE61F51}"/>
              </a:ext>
            </a:extLst>
          </p:cNvPr>
          <p:cNvSpPr>
            <a:spLocks noGrp="1"/>
          </p:cNvSpPr>
          <p:nvPr>
            <p:ph type="body" sz="quarter" idx="17"/>
          </p:nvPr>
        </p:nvSpPr>
        <p:spPr>
          <a:xfrm rot="5400000">
            <a:off x="7486784" y="3356717"/>
            <a:ext cx="3796499" cy="370276"/>
          </a:xfrm>
        </p:spPr>
        <p:txBody>
          <a:bodyPr>
            <a:normAutofit/>
          </a:bodyPr>
          <a:lstStyle>
            <a:lvl1pPr marL="0" indent="0" algn="ctr">
              <a:buNone/>
              <a:defRPr sz="1400" b="1" u="none">
                <a:solidFill>
                  <a:srgbClr val="222784"/>
                </a:solidFill>
              </a:defRPr>
            </a:lvl1pPr>
          </a:lstStyle>
          <a:p>
            <a:pPr lvl="0"/>
            <a:r>
              <a:rPr lang="fi-FI" dirty="0"/>
              <a:t>Muokkaa tekstin perustyylejä napsauttamalla</a:t>
            </a:r>
          </a:p>
        </p:txBody>
      </p:sp>
      <p:sp>
        <p:nvSpPr>
          <p:cNvPr id="16" name="Tekstin paikkamerkki 15">
            <a:extLst>
              <a:ext uri="{FF2B5EF4-FFF2-40B4-BE49-F238E27FC236}">
                <a16:creationId xmlns:a16="http://schemas.microsoft.com/office/drawing/2014/main" id="{B56D10B0-4BE4-990D-59EB-085616406B61}"/>
              </a:ext>
            </a:extLst>
          </p:cNvPr>
          <p:cNvSpPr>
            <a:spLocks noGrp="1"/>
          </p:cNvSpPr>
          <p:nvPr>
            <p:ph type="body" sz="quarter" idx="14"/>
          </p:nvPr>
        </p:nvSpPr>
        <p:spPr>
          <a:xfrm>
            <a:off x="3086099" y="5767057"/>
            <a:ext cx="6035039" cy="365125"/>
          </a:xfrm>
        </p:spPr>
        <p:txBody>
          <a:bodyPr/>
          <a:lstStyle>
            <a:lvl1pPr marL="0" indent="0" algn="ctr">
              <a:buNone/>
              <a:defRPr b="1">
                <a:solidFill>
                  <a:srgbClr val="222784"/>
                </a:solidFill>
              </a:defRPr>
            </a:lvl1pPr>
          </a:lstStyle>
          <a:p>
            <a:pPr lvl="0"/>
            <a:r>
              <a:rPr lang="fi-FI" dirty="0"/>
              <a:t>Muokkaa tekstin perustyylejä napsauttamalla</a:t>
            </a:r>
          </a:p>
        </p:txBody>
      </p:sp>
      <p:sp>
        <p:nvSpPr>
          <p:cNvPr id="18" name="Tekstin paikkamerkki 17">
            <a:extLst>
              <a:ext uri="{FF2B5EF4-FFF2-40B4-BE49-F238E27FC236}">
                <a16:creationId xmlns:a16="http://schemas.microsoft.com/office/drawing/2014/main" id="{3AF4A706-A07C-33E1-80AB-1F7552567AB6}"/>
              </a:ext>
            </a:extLst>
          </p:cNvPr>
          <p:cNvSpPr>
            <a:spLocks noGrp="1"/>
          </p:cNvSpPr>
          <p:nvPr>
            <p:ph type="body" sz="quarter" idx="15"/>
          </p:nvPr>
        </p:nvSpPr>
        <p:spPr>
          <a:xfrm rot="16200000">
            <a:off x="908716" y="3356716"/>
            <a:ext cx="3796499" cy="370273"/>
          </a:xfrm>
        </p:spPr>
        <p:txBody>
          <a:bodyPr>
            <a:normAutofit/>
          </a:bodyPr>
          <a:lstStyle>
            <a:lvl1pPr marL="0" indent="0" algn="ctr">
              <a:buNone/>
              <a:defRPr sz="1400" b="1">
                <a:solidFill>
                  <a:srgbClr val="222784"/>
                </a:solidFill>
              </a:defRPr>
            </a:lvl1pPr>
          </a:lstStyle>
          <a:p>
            <a:pPr lvl="0"/>
            <a:r>
              <a:rPr lang="fi-FI" dirty="0"/>
              <a:t>Muokkaa tekstin perustyylejä napsauttamalla</a:t>
            </a:r>
          </a:p>
        </p:txBody>
      </p:sp>
      <p:sp>
        <p:nvSpPr>
          <p:cNvPr id="24" name="Tekstin paikkamerkki 23">
            <a:extLst>
              <a:ext uri="{FF2B5EF4-FFF2-40B4-BE49-F238E27FC236}">
                <a16:creationId xmlns:a16="http://schemas.microsoft.com/office/drawing/2014/main" id="{ACCCE793-74C3-513C-0867-F61FCA30C8FC}"/>
              </a:ext>
            </a:extLst>
          </p:cNvPr>
          <p:cNvSpPr>
            <a:spLocks noGrp="1"/>
          </p:cNvSpPr>
          <p:nvPr>
            <p:ph type="body" sz="quarter" idx="18"/>
          </p:nvPr>
        </p:nvSpPr>
        <p:spPr>
          <a:xfrm>
            <a:off x="3371799" y="1782500"/>
            <a:ext cx="2575565" cy="1615659"/>
          </a:xfrm>
        </p:spPr>
        <p:txBody>
          <a:bodyPr>
            <a:normAutofit/>
          </a:bodyPr>
          <a:lstStyle>
            <a:lvl1pPr marL="0" indent="0">
              <a:buNone/>
              <a:defRPr sz="1200">
                <a:solidFill>
                  <a:srgbClr val="222784"/>
                </a:solidFill>
              </a:defRPr>
            </a:lvl1pPr>
          </a:lstStyle>
          <a:p>
            <a:pPr lvl="0"/>
            <a:r>
              <a:rPr lang="fi-FI" dirty="0"/>
              <a:t>Muokkaa tekstin perustyylejä napsauttamalla</a:t>
            </a:r>
          </a:p>
        </p:txBody>
      </p:sp>
      <p:sp>
        <p:nvSpPr>
          <p:cNvPr id="26" name="Tekstin paikkamerkki 25">
            <a:extLst>
              <a:ext uri="{FF2B5EF4-FFF2-40B4-BE49-F238E27FC236}">
                <a16:creationId xmlns:a16="http://schemas.microsoft.com/office/drawing/2014/main" id="{B6F97BB6-E4D2-2574-AE9A-D91FA2915CC8}"/>
              </a:ext>
            </a:extLst>
          </p:cNvPr>
          <p:cNvSpPr>
            <a:spLocks noGrp="1"/>
          </p:cNvSpPr>
          <p:nvPr>
            <p:ph type="body" sz="quarter" idx="19"/>
          </p:nvPr>
        </p:nvSpPr>
        <p:spPr>
          <a:xfrm>
            <a:off x="6267494" y="1782499"/>
            <a:ext cx="2575564" cy="1621495"/>
          </a:xfrm>
        </p:spPr>
        <p:txBody>
          <a:bodyPr>
            <a:normAutofit/>
          </a:bodyPr>
          <a:lstStyle>
            <a:lvl1pPr marL="0" indent="0">
              <a:buNone/>
              <a:defRPr sz="1200">
                <a:solidFill>
                  <a:srgbClr val="222784"/>
                </a:solidFill>
              </a:defRPr>
            </a:lvl1pPr>
          </a:lstStyle>
          <a:p>
            <a:pPr lvl="0"/>
            <a:r>
              <a:rPr lang="fi-FI" dirty="0"/>
              <a:t>Muokkaa tekstin perustyylejä napsauttamalla</a:t>
            </a:r>
          </a:p>
        </p:txBody>
      </p:sp>
      <p:sp>
        <p:nvSpPr>
          <p:cNvPr id="28" name="Tekstin paikkamerkki 27">
            <a:extLst>
              <a:ext uri="{FF2B5EF4-FFF2-40B4-BE49-F238E27FC236}">
                <a16:creationId xmlns:a16="http://schemas.microsoft.com/office/drawing/2014/main" id="{C509FB2A-F803-CACF-4832-8E9610BE41F9}"/>
              </a:ext>
            </a:extLst>
          </p:cNvPr>
          <p:cNvSpPr>
            <a:spLocks noGrp="1"/>
          </p:cNvSpPr>
          <p:nvPr>
            <p:ph type="body" sz="quarter" idx="20"/>
          </p:nvPr>
        </p:nvSpPr>
        <p:spPr>
          <a:xfrm>
            <a:off x="3371799" y="3684951"/>
            <a:ext cx="2575564" cy="1615659"/>
          </a:xfrm>
        </p:spPr>
        <p:txBody>
          <a:bodyPr>
            <a:normAutofit/>
          </a:bodyPr>
          <a:lstStyle>
            <a:lvl1pPr marL="0" indent="0">
              <a:buNone/>
              <a:defRPr sz="1200">
                <a:solidFill>
                  <a:srgbClr val="222784"/>
                </a:solidFill>
              </a:defRPr>
            </a:lvl1pPr>
          </a:lstStyle>
          <a:p>
            <a:pPr lvl="0"/>
            <a:r>
              <a:rPr lang="fi-FI" dirty="0"/>
              <a:t>Muokkaa tekstin perustyylejä napsauttamalla</a:t>
            </a:r>
          </a:p>
        </p:txBody>
      </p:sp>
      <p:sp>
        <p:nvSpPr>
          <p:cNvPr id="30" name="Tekstin paikkamerkki 29">
            <a:extLst>
              <a:ext uri="{FF2B5EF4-FFF2-40B4-BE49-F238E27FC236}">
                <a16:creationId xmlns:a16="http://schemas.microsoft.com/office/drawing/2014/main" id="{82FE7914-FD4B-3E4D-4E69-139D5E87EE20}"/>
              </a:ext>
            </a:extLst>
          </p:cNvPr>
          <p:cNvSpPr>
            <a:spLocks noGrp="1"/>
          </p:cNvSpPr>
          <p:nvPr>
            <p:ph type="body" sz="quarter" idx="21"/>
          </p:nvPr>
        </p:nvSpPr>
        <p:spPr>
          <a:xfrm>
            <a:off x="6267494" y="3684951"/>
            <a:ext cx="2575564" cy="1621495"/>
          </a:xfrm>
        </p:spPr>
        <p:txBody>
          <a:bodyPr>
            <a:normAutofit/>
          </a:bodyPr>
          <a:lstStyle>
            <a:lvl1pPr marL="0" indent="0">
              <a:buNone/>
              <a:defRPr sz="1200">
                <a:solidFill>
                  <a:srgbClr val="222784"/>
                </a:solidFill>
              </a:defRPr>
            </a:lvl1pPr>
          </a:lstStyle>
          <a:p>
            <a:pPr lvl="0"/>
            <a:r>
              <a:rPr lang="fi-FI" dirty="0"/>
              <a:t>Muokkaa tekstin perustyylejä napsauttamalla</a:t>
            </a:r>
          </a:p>
        </p:txBody>
      </p:sp>
      <p:sp>
        <p:nvSpPr>
          <p:cNvPr id="4" name="Alatunnisteen paikkamerkki 3">
            <a:extLst>
              <a:ext uri="{FF2B5EF4-FFF2-40B4-BE49-F238E27FC236}">
                <a16:creationId xmlns:a16="http://schemas.microsoft.com/office/drawing/2014/main" id="{2A3EA8C7-6E73-FC61-E8A4-CF9F93BFF120}"/>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Etunimi Sukunimi</a:t>
            </a:r>
          </a:p>
        </p:txBody>
      </p:sp>
      <p:sp>
        <p:nvSpPr>
          <p:cNvPr id="3" name="Päivämäärän paikkamerkki 2">
            <a:extLst>
              <a:ext uri="{FF2B5EF4-FFF2-40B4-BE49-F238E27FC236}">
                <a16:creationId xmlns:a16="http://schemas.microsoft.com/office/drawing/2014/main" id="{73BBED50-6DEE-DFFB-E86A-6C3A4D3B054D}"/>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528DDF91-DE13-9AB4-DD83-A312D0BA7AE0}"/>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spTree>
    <p:extLst>
      <p:ext uri="{BB962C8B-B14F-4D97-AF65-F5344CB8AC3E}">
        <p14:creationId xmlns:p14="http://schemas.microsoft.com/office/powerpoint/2010/main" val="121094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siakastarinoita nelikenttään sijoitettavaksi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C99F34-C0A9-5CFF-5D60-ACD4A91B3FA0}"/>
              </a:ext>
            </a:extLst>
          </p:cNvPr>
          <p:cNvSpPr>
            <a:spLocks noGrp="1"/>
          </p:cNvSpPr>
          <p:nvPr>
            <p:ph type="title" hasCustomPrompt="1"/>
          </p:nvPr>
        </p:nvSpPr>
        <p:spPr>
          <a:xfrm>
            <a:off x="2232660" y="124286"/>
            <a:ext cx="7726680" cy="973854"/>
          </a:xfrm>
        </p:spPr>
        <p:txBody>
          <a:bodyPr>
            <a:noAutofit/>
          </a:bodyPr>
          <a:lstStyle>
            <a:lvl1pPr algn="ctr">
              <a:defRPr sz="3600"/>
            </a:lvl1pPr>
          </a:lstStyle>
          <a:p>
            <a:pPr algn="ctr">
              <a:lnSpc>
                <a:spcPts val="2850"/>
              </a:lnSpc>
              <a:spcBef>
                <a:spcPts val="848"/>
              </a:spcBef>
            </a:pPr>
            <a:r>
              <a:rPr lang="fi-FI" b="1" dirty="0">
                <a:solidFill>
                  <a:srgbClr val="222784"/>
                </a:solidFill>
                <a:effectLst/>
                <a:latin typeface="Calibri" panose="020F0502020204030204" pitchFamily="34" charset="0"/>
              </a:rPr>
              <a:t>Asiakastarinoita nelikenttään sijoitettavaksi </a:t>
            </a:r>
            <a:endParaRPr lang="fi-FI" dirty="0">
              <a:solidFill>
                <a:srgbClr val="222784"/>
              </a:solidFill>
              <a:effectLst/>
              <a:latin typeface="Calibri" panose="020F0502020204030204" pitchFamily="34" charset="0"/>
            </a:endParaRPr>
          </a:p>
        </p:txBody>
      </p:sp>
      <p:sp>
        <p:nvSpPr>
          <p:cNvPr id="11" name="Suorakulmio 10">
            <a:extLst>
              <a:ext uri="{FF2B5EF4-FFF2-40B4-BE49-F238E27FC236}">
                <a16:creationId xmlns:a16="http://schemas.microsoft.com/office/drawing/2014/main" id="{4A0D83D0-FBCE-0E2C-6E08-72A27ED15372}"/>
              </a:ext>
              <a:ext uri="{C183D7F6-B498-43B3-948B-1728B52AA6E4}">
                <adec:decorative xmlns:adec="http://schemas.microsoft.com/office/drawing/2017/decorative" val="1"/>
              </a:ext>
            </a:extLst>
          </p:cNvPr>
          <p:cNvSpPr/>
          <p:nvPr userDrawn="1"/>
        </p:nvSpPr>
        <p:spPr>
          <a:xfrm>
            <a:off x="2048908" y="161978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628FA903-F4EA-D53B-21E7-6F67775EAC8E}"/>
              </a:ext>
            </a:extLst>
          </p:cNvPr>
          <p:cNvSpPr txBox="1"/>
          <p:nvPr userDrawn="1"/>
        </p:nvSpPr>
        <p:spPr>
          <a:xfrm>
            <a:off x="2037279" y="1841780"/>
            <a:ext cx="2598821" cy="1171667"/>
          </a:xfrm>
          <a:prstGeom prst="rect">
            <a:avLst/>
          </a:prstGeom>
          <a:noFill/>
          <a:ln>
            <a:noFill/>
            <a:prstDash val="dash"/>
          </a:ln>
        </p:spPr>
        <p:txBody>
          <a:bodyPr wrap="square" rtlCol="0" anchor="ctr">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fi-FI" sz="1200" dirty="0">
                <a:solidFill>
                  <a:srgbClr val="222784"/>
                </a:solidFill>
                <a:effectLst/>
                <a:latin typeface="+mn-lt"/>
              </a:rPr>
              <a:t>Yksinhuoltaja, joka ei jaksa hoitaa omia työllisyysasioitaan, koska perhetilanne kuormittaa. Lapsilla erityisen tuen tarpeita, yhden lapsen omaishoitajuus, lastensuojelun asiakkuus, yhdellä lapsella päihteidenkäyttöä ja sairauksia.</a:t>
            </a:r>
          </a:p>
        </p:txBody>
      </p:sp>
      <p:sp>
        <p:nvSpPr>
          <p:cNvPr id="10" name="Suorakulmio 9">
            <a:extLst>
              <a:ext uri="{FF2B5EF4-FFF2-40B4-BE49-F238E27FC236}">
                <a16:creationId xmlns:a16="http://schemas.microsoft.com/office/drawing/2014/main" id="{C9B650ED-18F4-6626-3D2B-C8E111F43D5C}"/>
              </a:ext>
              <a:ext uri="{C183D7F6-B498-43B3-948B-1728B52AA6E4}">
                <adec:decorative xmlns:adec="http://schemas.microsoft.com/office/drawing/2017/decorative" val="1"/>
              </a:ext>
            </a:extLst>
          </p:cNvPr>
          <p:cNvSpPr/>
          <p:nvPr userDrawn="1"/>
        </p:nvSpPr>
        <p:spPr>
          <a:xfrm>
            <a:off x="4851355" y="161978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4A64D4B9-1385-9200-F2DA-FBBB2855FE85}"/>
              </a:ext>
            </a:extLst>
          </p:cNvPr>
          <p:cNvSpPr txBox="1"/>
          <p:nvPr userDrawn="1"/>
        </p:nvSpPr>
        <p:spPr>
          <a:xfrm>
            <a:off x="4851355" y="2072613"/>
            <a:ext cx="2575565" cy="710003"/>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Erityiskoulusta valmistunut kehitysvammainen nuori, joka ei ole opintojen jälkeen työllistynyt tukitoimienkaan avulla.</a:t>
            </a:r>
          </a:p>
        </p:txBody>
      </p:sp>
      <p:sp>
        <p:nvSpPr>
          <p:cNvPr id="12" name="Suorakulmio 11">
            <a:extLst>
              <a:ext uri="{FF2B5EF4-FFF2-40B4-BE49-F238E27FC236}">
                <a16:creationId xmlns:a16="http://schemas.microsoft.com/office/drawing/2014/main" id="{29DA6FC8-817F-68A1-2F68-D33B76510E27}"/>
              </a:ext>
              <a:ext uri="{C183D7F6-B498-43B3-948B-1728B52AA6E4}">
                <adec:decorative xmlns:adec="http://schemas.microsoft.com/office/drawing/2017/decorative" val="1"/>
              </a:ext>
            </a:extLst>
          </p:cNvPr>
          <p:cNvSpPr/>
          <p:nvPr userDrawn="1"/>
        </p:nvSpPr>
        <p:spPr>
          <a:xfrm>
            <a:off x="7575076" y="161978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a:extLst>
              <a:ext uri="{FF2B5EF4-FFF2-40B4-BE49-F238E27FC236}">
                <a16:creationId xmlns:a16="http://schemas.microsoft.com/office/drawing/2014/main" id="{6606457E-9CB1-E7C6-653F-C53AFBF2AC6D}"/>
              </a:ext>
            </a:extLst>
          </p:cNvPr>
          <p:cNvSpPr txBox="1"/>
          <p:nvPr userDrawn="1"/>
        </p:nvSpPr>
        <p:spPr>
          <a:xfrm>
            <a:off x="7575076" y="2072613"/>
            <a:ext cx="2575565" cy="710003"/>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Peruskoulun käynyt nuori, jolla on oppimisvaikeuksia. Jatko-opinnot ovat keskeytyneet, ja asiakkaalla on myös muita terveydellisiä haasteita. </a:t>
            </a:r>
          </a:p>
        </p:txBody>
      </p:sp>
      <p:sp>
        <p:nvSpPr>
          <p:cNvPr id="14" name="Suorakulmio 13">
            <a:extLst>
              <a:ext uri="{FF2B5EF4-FFF2-40B4-BE49-F238E27FC236}">
                <a16:creationId xmlns:a16="http://schemas.microsoft.com/office/drawing/2014/main" id="{9A39D435-7CED-0507-BBE7-2C4F640CAA8F}"/>
              </a:ext>
              <a:ext uri="{C183D7F6-B498-43B3-948B-1728B52AA6E4}">
                <adec:decorative xmlns:adec="http://schemas.microsoft.com/office/drawing/2017/decorative" val="1"/>
              </a:ext>
            </a:extLst>
          </p:cNvPr>
          <p:cNvSpPr/>
          <p:nvPr userDrawn="1"/>
        </p:nvSpPr>
        <p:spPr>
          <a:xfrm>
            <a:off x="2060535" y="3622556"/>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a:extLst>
              <a:ext uri="{FF2B5EF4-FFF2-40B4-BE49-F238E27FC236}">
                <a16:creationId xmlns:a16="http://schemas.microsoft.com/office/drawing/2014/main" id="{8A16753F-87D8-AE01-1DC9-F144B9865D75}"/>
              </a:ext>
            </a:extLst>
          </p:cNvPr>
          <p:cNvSpPr txBox="1"/>
          <p:nvPr userDrawn="1"/>
        </p:nvSpPr>
        <p:spPr>
          <a:xfrm>
            <a:off x="2060535" y="4054749"/>
            <a:ext cx="2575565" cy="863891"/>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Keski-ikäinen asiakas, jolle ei kipupolin asiakkuudessa ole löytynyt ratkaisua haasteisiin. Asiakkuus on jatkunut pitkään myös mielenterveys- ja päihdepalveluissa.</a:t>
            </a:r>
          </a:p>
        </p:txBody>
      </p:sp>
      <p:sp>
        <p:nvSpPr>
          <p:cNvPr id="16" name="Suorakulmio 15">
            <a:extLst>
              <a:ext uri="{FF2B5EF4-FFF2-40B4-BE49-F238E27FC236}">
                <a16:creationId xmlns:a16="http://schemas.microsoft.com/office/drawing/2014/main" id="{B6AF1B57-97D8-4DB9-2F7D-2587E6073D78}"/>
              </a:ext>
              <a:ext uri="{C183D7F6-B498-43B3-948B-1728B52AA6E4}">
                <adec:decorative xmlns:adec="http://schemas.microsoft.com/office/drawing/2017/decorative" val="1"/>
              </a:ext>
            </a:extLst>
          </p:cNvPr>
          <p:cNvSpPr/>
          <p:nvPr userDrawn="1"/>
        </p:nvSpPr>
        <p:spPr>
          <a:xfrm>
            <a:off x="4851355" y="3622556"/>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B1621971-A67B-9420-6420-8D0EAFA8E55C}"/>
              </a:ext>
            </a:extLst>
          </p:cNvPr>
          <p:cNvSpPr txBox="1"/>
          <p:nvPr userDrawn="1"/>
        </p:nvSpPr>
        <p:spPr>
          <a:xfrm>
            <a:off x="4851355" y="4208637"/>
            <a:ext cx="2575565" cy="556114"/>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Opioidien käyttäjä, jolla on paljon muitakin haasteita, mm. mielenterveyden ja talouden haasteet.</a:t>
            </a:r>
          </a:p>
        </p:txBody>
      </p:sp>
      <p:sp>
        <p:nvSpPr>
          <p:cNvPr id="18" name="Suorakulmio 17">
            <a:extLst>
              <a:ext uri="{FF2B5EF4-FFF2-40B4-BE49-F238E27FC236}">
                <a16:creationId xmlns:a16="http://schemas.microsoft.com/office/drawing/2014/main" id="{F4BC01F4-1E1A-3BB4-F1E4-EFB98762C4CC}"/>
              </a:ext>
              <a:ext uri="{C183D7F6-B498-43B3-948B-1728B52AA6E4}">
                <adec:decorative xmlns:adec="http://schemas.microsoft.com/office/drawing/2017/decorative" val="1"/>
              </a:ext>
            </a:extLst>
          </p:cNvPr>
          <p:cNvSpPr/>
          <p:nvPr userDrawn="1"/>
        </p:nvSpPr>
        <p:spPr>
          <a:xfrm>
            <a:off x="7575076" y="3622556"/>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E5927DAF-A7D1-37B6-6CBA-712841FDE3CD}"/>
              </a:ext>
            </a:extLst>
          </p:cNvPr>
          <p:cNvSpPr txBox="1"/>
          <p:nvPr userDrawn="1"/>
        </p:nvSpPr>
        <p:spPr>
          <a:xfrm>
            <a:off x="7575076" y="3977805"/>
            <a:ext cx="2575565" cy="1017779"/>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Maahanmuuttajataustainen kotiäiti, jonka suomen kielen taito kohtuullinen, mutta digitaidot heikot. Taustalla traumaperäinen stressihäiriö, sosiaaliset verkostot vähäisiä. Haluaisi töihin tai opiskelemaan.</a:t>
            </a:r>
          </a:p>
        </p:txBody>
      </p:sp>
      <p:sp>
        <p:nvSpPr>
          <p:cNvPr id="4" name="Alatunnisteen paikkamerkki 3">
            <a:extLst>
              <a:ext uri="{FF2B5EF4-FFF2-40B4-BE49-F238E27FC236}">
                <a16:creationId xmlns:a16="http://schemas.microsoft.com/office/drawing/2014/main" id="{977BF200-0622-4C58-D582-AF56BE2B2227}"/>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Etunimi Sukunimi</a:t>
            </a:r>
          </a:p>
        </p:txBody>
      </p:sp>
      <p:sp>
        <p:nvSpPr>
          <p:cNvPr id="3" name="Päivämäärän paikkamerkki 2">
            <a:extLst>
              <a:ext uri="{FF2B5EF4-FFF2-40B4-BE49-F238E27FC236}">
                <a16:creationId xmlns:a16="http://schemas.microsoft.com/office/drawing/2014/main" id="{069AD70F-B326-794E-2F51-3AB3B9EA4497}"/>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9E07855F-25E3-BB2A-872F-B44E4DBE66FD}"/>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pic>
        <p:nvPicPr>
          <p:cNvPr id="20" name="Kuva 19">
            <a:extLst>
              <a:ext uri="{FF2B5EF4-FFF2-40B4-BE49-F238E27FC236}">
                <a16:creationId xmlns:a16="http://schemas.microsoft.com/office/drawing/2014/main" id="{8142DBA9-2B02-97FF-A378-86BD1EAC8C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9364" y="1111150"/>
            <a:ext cx="723992" cy="723992"/>
          </a:xfrm>
          <a:prstGeom prst="rect">
            <a:avLst/>
          </a:prstGeom>
        </p:spPr>
      </p:pic>
    </p:spTree>
    <p:extLst>
      <p:ext uri="{BB962C8B-B14F-4D97-AF65-F5344CB8AC3E}">
        <p14:creationId xmlns:p14="http://schemas.microsoft.com/office/powerpoint/2010/main" val="382763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iakastarinoita nelikenttään sijoitettavaksi 2">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C9B650ED-18F4-6626-3D2B-C8E111F43D5C}"/>
              </a:ext>
              <a:ext uri="{C183D7F6-B498-43B3-948B-1728B52AA6E4}">
                <adec:decorative xmlns:adec="http://schemas.microsoft.com/office/drawing/2017/decorative" val="1"/>
              </a:ext>
            </a:extLst>
          </p:cNvPr>
          <p:cNvSpPr/>
          <p:nvPr userDrawn="1"/>
        </p:nvSpPr>
        <p:spPr>
          <a:xfrm>
            <a:off x="4660054" y="1624204"/>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A0D83D0-FBCE-0E2C-6E08-72A27ED15372}"/>
              </a:ext>
              <a:ext uri="{C183D7F6-B498-43B3-948B-1728B52AA6E4}">
                <adec:decorative xmlns:adec="http://schemas.microsoft.com/office/drawing/2017/decorative" val="1"/>
              </a:ext>
            </a:extLst>
          </p:cNvPr>
          <p:cNvSpPr/>
          <p:nvPr userDrawn="1"/>
        </p:nvSpPr>
        <p:spPr>
          <a:xfrm>
            <a:off x="1857607" y="1624204"/>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29DA6FC8-817F-68A1-2F68-D33B76510E27}"/>
              </a:ext>
              <a:ext uri="{C183D7F6-B498-43B3-948B-1728B52AA6E4}">
                <adec:decorative xmlns:adec="http://schemas.microsoft.com/office/drawing/2017/decorative" val="1"/>
              </a:ext>
            </a:extLst>
          </p:cNvPr>
          <p:cNvSpPr/>
          <p:nvPr userDrawn="1"/>
        </p:nvSpPr>
        <p:spPr>
          <a:xfrm>
            <a:off x="7383775" y="1624204"/>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9A39D435-7CED-0507-BBE7-2C4F640CAA8F}"/>
              </a:ext>
              <a:ext uri="{C183D7F6-B498-43B3-948B-1728B52AA6E4}">
                <adec:decorative xmlns:adec="http://schemas.microsoft.com/office/drawing/2017/decorative" val="1"/>
              </a:ext>
            </a:extLst>
          </p:cNvPr>
          <p:cNvSpPr/>
          <p:nvPr userDrawn="1"/>
        </p:nvSpPr>
        <p:spPr>
          <a:xfrm>
            <a:off x="1869234" y="362697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B6AF1B57-97D8-4DB9-2F7D-2587E6073D78}"/>
              </a:ext>
              <a:ext uri="{C183D7F6-B498-43B3-948B-1728B52AA6E4}">
                <adec:decorative xmlns:adec="http://schemas.microsoft.com/office/drawing/2017/decorative" val="1"/>
              </a:ext>
            </a:extLst>
          </p:cNvPr>
          <p:cNvSpPr/>
          <p:nvPr userDrawn="1"/>
        </p:nvSpPr>
        <p:spPr>
          <a:xfrm>
            <a:off x="4660054" y="362697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F4BC01F4-1E1A-3BB4-F1E4-EFB98762C4CC}"/>
              </a:ext>
              <a:ext uri="{C183D7F6-B498-43B3-948B-1728B52AA6E4}">
                <adec:decorative xmlns:adec="http://schemas.microsoft.com/office/drawing/2017/decorative" val="1"/>
              </a:ext>
            </a:extLst>
          </p:cNvPr>
          <p:cNvSpPr/>
          <p:nvPr userDrawn="1"/>
        </p:nvSpPr>
        <p:spPr>
          <a:xfrm>
            <a:off x="7383775" y="362697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F296A4FA-4E52-E9AD-53DC-F6324A952EFB}"/>
              </a:ext>
            </a:extLst>
          </p:cNvPr>
          <p:cNvSpPr>
            <a:spLocks noGrp="1"/>
          </p:cNvSpPr>
          <p:nvPr userDrawn="1">
            <p:ph type="title" hasCustomPrompt="1"/>
          </p:nvPr>
        </p:nvSpPr>
        <p:spPr>
          <a:xfrm>
            <a:off x="2232660" y="124286"/>
            <a:ext cx="7726680" cy="973854"/>
          </a:xfrm>
        </p:spPr>
        <p:txBody>
          <a:bodyPr>
            <a:noAutofit/>
          </a:bodyPr>
          <a:lstStyle>
            <a:lvl1pPr algn="ctr">
              <a:defRPr sz="3600"/>
            </a:lvl1pPr>
          </a:lstStyle>
          <a:p>
            <a:pPr algn="ctr">
              <a:lnSpc>
                <a:spcPts val="2850"/>
              </a:lnSpc>
              <a:spcBef>
                <a:spcPts val="848"/>
              </a:spcBef>
            </a:pPr>
            <a:r>
              <a:rPr lang="fi-FI" b="1" dirty="0">
                <a:solidFill>
                  <a:srgbClr val="222784"/>
                </a:solidFill>
                <a:effectLst/>
                <a:latin typeface="Calibri" panose="020F0502020204030204" pitchFamily="34" charset="0"/>
              </a:rPr>
              <a:t>Asiakastarinoita nelikenttään sijoitettavaksi </a:t>
            </a:r>
            <a:endParaRPr lang="fi-FI" dirty="0">
              <a:solidFill>
                <a:srgbClr val="222784"/>
              </a:solidFill>
              <a:effectLst/>
              <a:latin typeface="Calibri" panose="020F0502020204030204" pitchFamily="34" charset="0"/>
            </a:endParaRPr>
          </a:p>
        </p:txBody>
      </p:sp>
      <p:sp>
        <p:nvSpPr>
          <p:cNvPr id="7" name="Tekstiruutu 6">
            <a:extLst>
              <a:ext uri="{FF2B5EF4-FFF2-40B4-BE49-F238E27FC236}">
                <a16:creationId xmlns:a16="http://schemas.microsoft.com/office/drawing/2014/main" id="{628FA903-F4EA-D53B-21E7-6F67775EAC8E}"/>
              </a:ext>
            </a:extLst>
          </p:cNvPr>
          <p:cNvSpPr txBox="1"/>
          <p:nvPr userDrawn="1"/>
        </p:nvSpPr>
        <p:spPr>
          <a:xfrm>
            <a:off x="1845978" y="2153975"/>
            <a:ext cx="2598821" cy="556114"/>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Rikostaustaa omaava asiakas, </a:t>
            </a:r>
            <a:br>
              <a:rPr lang="fi-FI" sz="1200" dirty="0">
                <a:solidFill>
                  <a:srgbClr val="222784"/>
                </a:solidFill>
                <a:effectLst/>
                <a:latin typeface="Calibri" panose="020F0502020204030204" pitchFamily="34" charset="0"/>
              </a:rPr>
            </a:br>
            <a:r>
              <a:rPr lang="fi-FI" sz="1200" dirty="0">
                <a:solidFill>
                  <a:srgbClr val="222784"/>
                </a:solidFill>
                <a:effectLst/>
                <a:latin typeface="Calibri" panose="020F0502020204030204" pitchFamily="34" charset="0"/>
              </a:rPr>
              <a:t>joka tällä hetkellä </a:t>
            </a:r>
            <a:br>
              <a:rPr lang="fi-FI" sz="1200" dirty="0">
                <a:solidFill>
                  <a:srgbClr val="222784"/>
                </a:solidFill>
                <a:effectLst/>
                <a:latin typeface="Calibri" panose="020F0502020204030204" pitchFamily="34" charset="0"/>
              </a:rPr>
            </a:br>
            <a:r>
              <a:rPr lang="fi-FI" sz="1200" dirty="0">
                <a:solidFill>
                  <a:srgbClr val="222784"/>
                </a:solidFill>
                <a:effectLst/>
                <a:latin typeface="Calibri" panose="020F0502020204030204" pitchFamily="34" charset="0"/>
              </a:rPr>
              <a:t>yhdyskuntapalvelussa. </a:t>
            </a:r>
          </a:p>
        </p:txBody>
      </p:sp>
      <p:sp>
        <p:nvSpPr>
          <p:cNvPr id="9" name="Tekstiruutu 8">
            <a:extLst>
              <a:ext uri="{FF2B5EF4-FFF2-40B4-BE49-F238E27FC236}">
                <a16:creationId xmlns:a16="http://schemas.microsoft.com/office/drawing/2014/main" id="{4A64D4B9-1385-9200-F2DA-FBBB2855FE85}"/>
              </a:ext>
            </a:extLst>
          </p:cNvPr>
          <p:cNvSpPr txBox="1"/>
          <p:nvPr userDrawn="1"/>
        </p:nvSpPr>
        <p:spPr>
          <a:xfrm>
            <a:off x="4660054" y="1689610"/>
            <a:ext cx="2575565" cy="1484847"/>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Yli 55-vuotias asiakas, jolla ei ole ammatillista koulutusta. Tehnyt sekalaisia töitä, pientä terveyshaastetta, asuu syrjässä, ei julkista liikennettä, ei ajokorttia. Hieman uskoa tulevaisuuteen menettänyt, tottunut omaan tilanteeseen. Ei osaa itse tarttua tilanteeseen ja kokee muutoksen haasteellisena.</a:t>
            </a:r>
          </a:p>
        </p:txBody>
      </p:sp>
      <p:sp>
        <p:nvSpPr>
          <p:cNvPr id="13" name="Tekstiruutu 12">
            <a:extLst>
              <a:ext uri="{FF2B5EF4-FFF2-40B4-BE49-F238E27FC236}">
                <a16:creationId xmlns:a16="http://schemas.microsoft.com/office/drawing/2014/main" id="{6606457E-9CB1-E7C6-653F-C53AFBF2AC6D}"/>
              </a:ext>
            </a:extLst>
          </p:cNvPr>
          <p:cNvSpPr txBox="1"/>
          <p:nvPr userDrawn="1"/>
        </p:nvSpPr>
        <p:spPr>
          <a:xfrm>
            <a:off x="7383775" y="1769256"/>
            <a:ext cx="2575565" cy="1325556"/>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Mielenterveyskuntoutuja, jolla persoonallisuushäiriö, asioinut monissa eri palveluissa ilman vastuuasiantuntijaa, työllistymisen edellytykset tai soveltuvat palvelut löytymättä. Asiakas ei itse tunnista tuen tarpeitaan persoonallisuushäiriön vuoksi.</a:t>
            </a:r>
          </a:p>
        </p:txBody>
      </p:sp>
      <p:sp>
        <p:nvSpPr>
          <p:cNvPr id="15" name="Tekstiruutu 14">
            <a:extLst>
              <a:ext uri="{FF2B5EF4-FFF2-40B4-BE49-F238E27FC236}">
                <a16:creationId xmlns:a16="http://schemas.microsoft.com/office/drawing/2014/main" id="{8A16753F-87D8-AE01-1DC9-F144B9865D75}"/>
              </a:ext>
            </a:extLst>
          </p:cNvPr>
          <p:cNvSpPr txBox="1"/>
          <p:nvPr userDrawn="1"/>
        </p:nvSpPr>
        <p:spPr>
          <a:xfrm>
            <a:off x="1869234" y="3828336"/>
            <a:ext cx="2575565" cy="1325556"/>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Työkyvyttömyyseläkkeestä hylkäävän päätöksen saanut asiakas, jolla on työpaikka sekä työterveyshuolto taustalla, mutta kykenemätön tekemään nykyistä työtään. Työterveyshuollon palvelut eivät ole asiakkaalla käytössä työkyvyn arvioimiseksi.</a:t>
            </a:r>
          </a:p>
        </p:txBody>
      </p:sp>
      <p:sp>
        <p:nvSpPr>
          <p:cNvPr id="17" name="Tekstiruutu 16">
            <a:extLst>
              <a:ext uri="{FF2B5EF4-FFF2-40B4-BE49-F238E27FC236}">
                <a16:creationId xmlns:a16="http://schemas.microsoft.com/office/drawing/2014/main" id="{B1621971-A67B-9420-6420-8D0EAFA8E55C}"/>
              </a:ext>
            </a:extLst>
          </p:cNvPr>
          <p:cNvSpPr txBox="1"/>
          <p:nvPr userDrawn="1"/>
        </p:nvSpPr>
        <p:spPr>
          <a:xfrm>
            <a:off x="4660054" y="3982224"/>
            <a:ext cx="2575565" cy="1017779"/>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Maahanmuuttajataustainen henkilö, jolla on Suomessa kelpaamaton kuljetusalan tutkinto lähtömaasta. Vaikeus hakea töitä kielitaidon haasteiden vuoksi, </a:t>
            </a:r>
            <a:br>
              <a:rPr lang="fi-FI" sz="1200" dirty="0">
                <a:solidFill>
                  <a:srgbClr val="222784"/>
                </a:solidFill>
                <a:effectLst/>
                <a:latin typeface="Calibri" panose="020F0502020204030204" pitchFamily="34" charset="0"/>
              </a:rPr>
            </a:br>
            <a:r>
              <a:rPr lang="fi-FI" sz="1200" dirty="0">
                <a:solidFill>
                  <a:srgbClr val="222784"/>
                </a:solidFill>
                <a:effectLst/>
                <a:latin typeface="Calibri" panose="020F0502020204030204" pitchFamily="34" charset="0"/>
              </a:rPr>
              <a:t>lisäksi tules-vaivoja.</a:t>
            </a:r>
          </a:p>
        </p:txBody>
      </p:sp>
      <p:sp>
        <p:nvSpPr>
          <p:cNvPr id="19" name="Tekstiruutu 18">
            <a:extLst>
              <a:ext uri="{FF2B5EF4-FFF2-40B4-BE49-F238E27FC236}">
                <a16:creationId xmlns:a16="http://schemas.microsoft.com/office/drawing/2014/main" id="{E5927DAF-A7D1-37B6-6CBA-712841FDE3CD}"/>
              </a:ext>
            </a:extLst>
          </p:cNvPr>
          <p:cNvSpPr txBox="1"/>
          <p:nvPr userDrawn="1"/>
        </p:nvSpPr>
        <p:spPr>
          <a:xfrm>
            <a:off x="7383775" y="3751391"/>
            <a:ext cx="2575565" cy="1479444"/>
          </a:xfrm>
          <a:prstGeom prst="rect">
            <a:avLst/>
          </a:prstGeom>
          <a:noFill/>
          <a:ln>
            <a:noFill/>
            <a:prstDash val="dash"/>
          </a:ln>
        </p:spPr>
        <p:txBody>
          <a:bodyPr wrap="square" rtlCol="0" anchor="ctr">
            <a:spAutoFit/>
          </a:bodyPr>
          <a:lstStyle/>
          <a:p>
            <a:pPr algn="ctr">
              <a:lnSpc>
                <a:spcPts val="1200"/>
              </a:lnSpc>
              <a:spcBef>
                <a:spcPts val="0"/>
              </a:spcBef>
            </a:pPr>
            <a:r>
              <a:rPr lang="fi-FI" sz="1200" dirty="0">
                <a:solidFill>
                  <a:srgbClr val="222784"/>
                </a:solidFill>
                <a:effectLst/>
                <a:latin typeface="Calibri" panose="020F0502020204030204" pitchFamily="34" charset="0"/>
              </a:rPr>
              <a:t>Nuori, jolla diagnosoimattomia </a:t>
            </a:r>
            <a:r>
              <a:rPr lang="fi-FI" sz="1200" dirty="0" err="1">
                <a:solidFill>
                  <a:srgbClr val="222784"/>
                </a:solidFill>
                <a:effectLst/>
                <a:latin typeface="Calibri" panose="020F0502020204030204" pitchFamily="34" charset="0"/>
              </a:rPr>
              <a:t>nepsy</a:t>
            </a:r>
            <a:r>
              <a:rPr lang="fi-FI" sz="1200" dirty="0">
                <a:solidFill>
                  <a:srgbClr val="222784"/>
                </a:solidFill>
                <a:effectLst/>
                <a:latin typeface="Calibri" panose="020F0502020204030204" pitchFamily="34" charset="0"/>
              </a:rPr>
              <a:t>-piirteitä. Taustalla keskeytyneitä opintoja. Tukiverkostot suppeat, vuorokausirytmi sekaisin, pelaa paljon, ei työkokemusta, luottohäiriömerkintä. Tutkinto puuttuu, ei tunnista omia vahvuuksiaan, heikko usko omiin kykyihin.</a:t>
            </a:r>
          </a:p>
        </p:txBody>
      </p:sp>
      <p:sp>
        <p:nvSpPr>
          <p:cNvPr id="4" name="Alatunnisteen paikkamerkki 3">
            <a:extLst>
              <a:ext uri="{FF2B5EF4-FFF2-40B4-BE49-F238E27FC236}">
                <a16:creationId xmlns:a16="http://schemas.microsoft.com/office/drawing/2014/main" id="{977BF200-0622-4C58-D582-AF56BE2B2227}"/>
              </a:ext>
              <a:ext uri="{C183D7F6-B498-43B3-948B-1728B52AA6E4}">
                <adec:decorative xmlns:adec="http://schemas.microsoft.com/office/drawing/2017/decorative" val="1"/>
              </a:ext>
            </a:extLst>
          </p:cNvPr>
          <p:cNvSpPr>
            <a:spLocks noGrp="1"/>
          </p:cNvSpPr>
          <p:nvPr userDrawn="1">
            <p:ph type="ftr" sz="quarter" idx="11"/>
          </p:nvPr>
        </p:nvSpPr>
        <p:spPr/>
        <p:txBody>
          <a:bodyPr/>
          <a:lstStyle/>
          <a:p>
            <a:r>
              <a:rPr lang="fi-FI" dirty="0"/>
              <a:t>Etunimi Sukunimi</a:t>
            </a:r>
          </a:p>
        </p:txBody>
      </p:sp>
      <p:sp>
        <p:nvSpPr>
          <p:cNvPr id="3" name="Päivämäärän paikkamerkki 2">
            <a:extLst>
              <a:ext uri="{FF2B5EF4-FFF2-40B4-BE49-F238E27FC236}">
                <a16:creationId xmlns:a16="http://schemas.microsoft.com/office/drawing/2014/main" id="{069AD70F-B326-794E-2F51-3AB3B9EA4497}"/>
              </a:ext>
              <a:ext uri="{C183D7F6-B498-43B3-948B-1728B52AA6E4}">
                <adec:decorative xmlns:adec="http://schemas.microsoft.com/office/drawing/2017/decorative" val="1"/>
              </a:ext>
            </a:extLst>
          </p:cNvPr>
          <p:cNvSpPr>
            <a:spLocks noGrp="1"/>
          </p:cNvSpPr>
          <p:nvPr userDrawn="1">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9E07855F-25E3-BB2A-872F-B44E4DBE66FD}"/>
              </a:ext>
              <a:ext uri="{C183D7F6-B498-43B3-948B-1728B52AA6E4}">
                <adec:decorative xmlns:adec="http://schemas.microsoft.com/office/drawing/2017/decorative" val="1"/>
              </a:ext>
            </a:extLst>
          </p:cNvPr>
          <p:cNvSpPr>
            <a:spLocks noGrp="1"/>
          </p:cNvSpPr>
          <p:nvPr userDrawn="1">
            <p:ph type="sldNum" sz="quarter" idx="12"/>
          </p:nvPr>
        </p:nvSpPr>
        <p:spPr/>
        <p:txBody>
          <a:bodyPr/>
          <a:lstStyle/>
          <a:p>
            <a:fld id="{57AD77BC-5D26-4B8B-97B9-F0B1AD892D50}" type="slidenum">
              <a:rPr lang="fi-FI" smtClean="0"/>
              <a:pPr/>
              <a:t>‹#›</a:t>
            </a:fld>
            <a:endParaRPr lang="fi-FI" dirty="0"/>
          </a:p>
        </p:txBody>
      </p:sp>
      <p:pic>
        <p:nvPicPr>
          <p:cNvPr id="2" name="Kuva 1">
            <a:extLst>
              <a:ext uri="{FF2B5EF4-FFF2-40B4-BE49-F238E27FC236}">
                <a16:creationId xmlns:a16="http://schemas.microsoft.com/office/drawing/2014/main" id="{8A4643CA-2501-CCAE-95DF-F87D612C86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3792" y="1123256"/>
            <a:ext cx="723992" cy="723992"/>
          </a:xfrm>
          <a:prstGeom prst="rect">
            <a:avLst/>
          </a:prstGeom>
        </p:spPr>
      </p:pic>
    </p:spTree>
    <p:extLst>
      <p:ext uri="{BB962C8B-B14F-4D97-AF65-F5344CB8AC3E}">
        <p14:creationId xmlns:p14="http://schemas.microsoft.com/office/powerpoint/2010/main" val="237743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siakastarinoita nelikenttään sijoitettavaksi 3">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C9B650ED-18F4-6626-3D2B-C8E111F43D5C}"/>
              </a:ext>
              <a:ext uri="{C183D7F6-B498-43B3-948B-1728B52AA6E4}">
                <adec:decorative xmlns:adec="http://schemas.microsoft.com/office/drawing/2017/decorative" val="1"/>
              </a:ext>
            </a:extLst>
          </p:cNvPr>
          <p:cNvSpPr/>
          <p:nvPr userDrawn="1"/>
        </p:nvSpPr>
        <p:spPr>
          <a:xfrm>
            <a:off x="4808217" y="161978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A0D83D0-FBCE-0E2C-6E08-72A27ED15372}"/>
              </a:ext>
              <a:ext uri="{C183D7F6-B498-43B3-948B-1728B52AA6E4}">
                <adec:decorative xmlns:adec="http://schemas.microsoft.com/office/drawing/2017/decorative" val="1"/>
              </a:ext>
            </a:extLst>
          </p:cNvPr>
          <p:cNvSpPr/>
          <p:nvPr userDrawn="1"/>
        </p:nvSpPr>
        <p:spPr>
          <a:xfrm>
            <a:off x="2005770" y="161978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29DA6FC8-817F-68A1-2F68-D33B76510E27}"/>
              </a:ext>
              <a:ext uri="{C183D7F6-B498-43B3-948B-1728B52AA6E4}">
                <adec:decorative xmlns:adec="http://schemas.microsoft.com/office/drawing/2017/decorative" val="1"/>
              </a:ext>
            </a:extLst>
          </p:cNvPr>
          <p:cNvSpPr/>
          <p:nvPr userDrawn="1"/>
        </p:nvSpPr>
        <p:spPr>
          <a:xfrm>
            <a:off x="7531938" y="1619785"/>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9A39D435-7CED-0507-BBE7-2C4F640CAA8F}"/>
              </a:ext>
              <a:ext uri="{C183D7F6-B498-43B3-948B-1728B52AA6E4}">
                <adec:decorative xmlns:adec="http://schemas.microsoft.com/office/drawing/2017/decorative" val="1"/>
              </a:ext>
            </a:extLst>
          </p:cNvPr>
          <p:cNvSpPr/>
          <p:nvPr userDrawn="1"/>
        </p:nvSpPr>
        <p:spPr>
          <a:xfrm>
            <a:off x="2017397" y="3622556"/>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B6AF1B57-97D8-4DB9-2F7D-2587E6073D78}"/>
              </a:ext>
              <a:ext uri="{C183D7F6-B498-43B3-948B-1728B52AA6E4}">
                <adec:decorative xmlns:adec="http://schemas.microsoft.com/office/drawing/2017/decorative" val="1"/>
              </a:ext>
            </a:extLst>
          </p:cNvPr>
          <p:cNvSpPr/>
          <p:nvPr userDrawn="1"/>
        </p:nvSpPr>
        <p:spPr>
          <a:xfrm>
            <a:off x="4808217" y="3622556"/>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F4BC01F4-1E1A-3BB4-F1E4-EFB98762C4CC}"/>
              </a:ext>
              <a:ext uri="{C183D7F6-B498-43B3-948B-1728B52AA6E4}">
                <adec:decorative xmlns:adec="http://schemas.microsoft.com/office/drawing/2017/decorative" val="1"/>
              </a:ext>
            </a:extLst>
          </p:cNvPr>
          <p:cNvSpPr/>
          <p:nvPr userDrawn="1"/>
        </p:nvSpPr>
        <p:spPr>
          <a:xfrm>
            <a:off x="7531938" y="3622556"/>
            <a:ext cx="2575565" cy="1615659"/>
          </a:xfrm>
          <a:prstGeom prst="rect">
            <a:avLst/>
          </a:prstGeom>
          <a:solidFill>
            <a:srgbClr val="F4F4F9"/>
          </a:solidFill>
          <a:ln>
            <a:solidFill>
              <a:srgbClr val="2227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1">
            <a:extLst>
              <a:ext uri="{FF2B5EF4-FFF2-40B4-BE49-F238E27FC236}">
                <a16:creationId xmlns:a16="http://schemas.microsoft.com/office/drawing/2014/main" id="{775C8C53-123F-CE1B-C9A5-61FB54B625BB}"/>
              </a:ext>
            </a:extLst>
          </p:cNvPr>
          <p:cNvSpPr>
            <a:spLocks noGrp="1"/>
          </p:cNvSpPr>
          <p:nvPr userDrawn="1">
            <p:ph type="title" hasCustomPrompt="1"/>
          </p:nvPr>
        </p:nvSpPr>
        <p:spPr>
          <a:xfrm>
            <a:off x="2232660" y="124286"/>
            <a:ext cx="7726680" cy="973854"/>
          </a:xfrm>
        </p:spPr>
        <p:txBody>
          <a:bodyPr>
            <a:noAutofit/>
          </a:bodyPr>
          <a:lstStyle>
            <a:lvl1pPr algn="ctr">
              <a:defRPr sz="3600"/>
            </a:lvl1pPr>
          </a:lstStyle>
          <a:p>
            <a:pPr algn="ctr">
              <a:lnSpc>
                <a:spcPts val="2850"/>
              </a:lnSpc>
              <a:spcBef>
                <a:spcPts val="848"/>
              </a:spcBef>
            </a:pPr>
            <a:r>
              <a:rPr lang="fi-FI" b="1" dirty="0">
                <a:solidFill>
                  <a:srgbClr val="222784"/>
                </a:solidFill>
                <a:effectLst/>
                <a:latin typeface="Calibri" panose="020F0502020204030204" pitchFamily="34" charset="0"/>
              </a:rPr>
              <a:t>Asiakastarinoita nelikenttään sijoitettavaksi </a:t>
            </a:r>
            <a:endParaRPr lang="fi-FI" dirty="0">
              <a:solidFill>
                <a:srgbClr val="222784"/>
              </a:solidFill>
              <a:effectLst/>
              <a:latin typeface="Calibri" panose="020F0502020204030204" pitchFamily="34" charset="0"/>
            </a:endParaRPr>
          </a:p>
        </p:txBody>
      </p:sp>
      <p:sp>
        <p:nvSpPr>
          <p:cNvPr id="7" name="Tekstiruutu 6">
            <a:extLst>
              <a:ext uri="{FF2B5EF4-FFF2-40B4-BE49-F238E27FC236}">
                <a16:creationId xmlns:a16="http://schemas.microsoft.com/office/drawing/2014/main" id="{628FA903-F4EA-D53B-21E7-6F67775EAC8E}"/>
              </a:ext>
            </a:extLst>
          </p:cNvPr>
          <p:cNvSpPr txBox="1"/>
          <p:nvPr userDrawn="1"/>
        </p:nvSpPr>
        <p:spPr>
          <a:xfrm>
            <a:off x="1994141" y="1841780"/>
            <a:ext cx="2598821" cy="1171667"/>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Metallialan työntekijä, kolme vuotta työttömyyttä takana. Työkyvytön aiempaan ammattiinsa, kiinnostunut mahdollisuudesta kouluttautua uudelle alalle ammatillisena kuntoutuksena. Halu muutokseen ja päästä työelämään tienaamaan rahaa.</a:t>
            </a:r>
          </a:p>
        </p:txBody>
      </p:sp>
      <p:sp>
        <p:nvSpPr>
          <p:cNvPr id="9" name="Tekstiruutu 8">
            <a:extLst>
              <a:ext uri="{FF2B5EF4-FFF2-40B4-BE49-F238E27FC236}">
                <a16:creationId xmlns:a16="http://schemas.microsoft.com/office/drawing/2014/main" id="{4A64D4B9-1385-9200-F2DA-FBBB2855FE85}"/>
              </a:ext>
            </a:extLst>
          </p:cNvPr>
          <p:cNvSpPr txBox="1"/>
          <p:nvPr userDrawn="1"/>
        </p:nvSpPr>
        <p:spPr>
          <a:xfrm>
            <a:off x="4808217" y="1764836"/>
            <a:ext cx="2575565" cy="1325556"/>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Nuori, autisti, koulutus erityisoppilaitoksesta ravintola- ja catering-alalta. Asuu vanhempien luona, heikko tukiverkosto, vähän kavereita. Taustalla koulukiusaamista. Ei tulevaisuudensuunnitelmia, etätyö kiinnostaa, työelämätaidot puutteelliset.</a:t>
            </a:r>
          </a:p>
        </p:txBody>
      </p:sp>
      <p:sp>
        <p:nvSpPr>
          <p:cNvPr id="13" name="Tekstiruutu 12">
            <a:extLst>
              <a:ext uri="{FF2B5EF4-FFF2-40B4-BE49-F238E27FC236}">
                <a16:creationId xmlns:a16="http://schemas.microsoft.com/office/drawing/2014/main" id="{6606457E-9CB1-E7C6-653F-C53AFBF2AC6D}"/>
              </a:ext>
            </a:extLst>
          </p:cNvPr>
          <p:cNvSpPr txBox="1"/>
          <p:nvPr userDrawn="1"/>
        </p:nvSpPr>
        <p:spPr>
          <a:xfrm>
            <a:off x="7531938" y="1918725"/>
            <a:ext cx="2575565" cy="1017779"/>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Suurtalouskokki, vähän työkokemusta, yhdeksän vuotta työttömyyttä, </a:t>
            </a:r>
            <a:br>
              <a:rPr lang="fi-FI" sz="1200" dirty="0">
                <a:solidFill>
                  <a:srgbClr val="222784"/>
                </a:solidFill>
                <a:effectLst/>
                <a:latin typeface="Calibri" panose="020F0502020204030204" pitchFamily="34" charset="0"/>
              </a:rPr>
            </a:br>
            <a:r>
              <a:rPr lang="fi-FI" sz="1200" dirty="0">
                <a:solidFill>
                  <a:srgbClr val="222784"/>
                </a:solidFill>
                <a:effectLst/>
                <a:latin typeface="Calibri" panose="020F0502020204030204" pitchFamily="34" charset="0"/>
              </a:rPr>
              <a:t>paljon velkoja, kykenemätön työskentelemään keittiössä suolistosairauden takia. Saa sairauspäivärahaa pätkittäin.</a:t>
            </a:r>
          </a:p>
        </p:txBody>
      </p:sp>
      <p:sp>
        <p:nvSpPr>
          <p:cNvPr id="15" name="Tekstiruutu 14">
            <a:extLst>
              <a:ext uri="{FF2B5EF4-FFF2-40B4-BE49-F238E27FC236}">
                <a16:creationId xmlns:a16="http://schemas.microsoft.com/office/drawing/2014/main" id="{8A16753F-87D8-AE01-1DC9-F144B9865D75}"/>
              </a:ext>
            </a:extLst>
          </p:cNvPr>
          <p:cNvSpPr txBox="1"/>
          <p:nvPr userDrawn="1"/>
        </p:nvSpPr>
        <p:spPr>
          <a:xfrm>
            <a:off x="2017397" y="3850495"/>
            <a:ext cx="2575565" cy="1171667"/>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Rakennusmies, joka kärsii niska- ja hartiaseudun kivuista. Tekee töitä pimeänä, alkoholin käyttö runsasta. Luottamus yhteiskuntaa ja viranomaisia kohtaan heikentynyt, masentunut ja eronnut. Haluaa työkyvyttömyyseläkkeelle.</a:t>
            </a:r>
          </a:p>
        </p:txBody>
      </p:sp>
      <p:sp>
        <p:nvSpPr>
          <p:cNvPr id="17" name="Tekstiruutu 16">
            <a:extLst>
              <a:ext uri="{FF2B5EF4-FFF2-40B4-BE49-F238E27FC236}">
                <a16:creationId xmlns:a16="http://schemas.microsoft.com/office/drawing/2014/main" id="{B1621971-A67B-9420-6420-8D0EAFA8E55C}"/>
              </a:ext>
            </a:extLst>
          </p:cNvPr>
          <p:cNvSpPr txBox="1"/>
          <p:nvPr userDrawn="1"/>
        </p:nvSpPr>
        <p:spPr>
          <a:xfrm>
            <a:off x="4808217" y="3773551"/>
            <a:ext cx="2575565" cy="1325556"/>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Vasta työttömäksi työnhakijaksi ilmoittautunut asiakas. Korkeakoulututkinto, toiminut asiantuntijatehtävissä, työsuhteet jatkuvasti määräaikaisia, mikä on kuormittanut henkisesti. Palannut loppuun edellisessä työsuhteessa. Masentunut ja univaikeuksia.</a:t>
            </a:r>
          </a:p>
        </p:txBody>
      </p:sp>
      <p:sp>
        <p:nvSpPr>
          <p:cNvPr id="19" name="Tekstiruutu 18">
            <a:extLst>
              <a:ext uri="{FF2B5EF4-FFF2-40B4-BE49-F238E27FC236}">
                <a16:creationId xmlns:a16="http://schemas.microsoft.com/office/drawing/2014/main" id="{E5927DAF-A7D1-37B6-6CBA-712841FDE3CD}"/>
              </a:ext>
            </a:extLst>
          </p:cNvPr>
          <p:cNvSpPr txBox="1"/>
          <p:nvPr userDrawn="1"/>
        </p:nvSpPr>
        <p:spPr>
          <a:xfrm>
            <a:off x="7531938" y="3773551"/>
            <a:ext cx="2575565" cy="1325556"/>
          </a:xfrm>
          <a:prstGeom prst="rect">
            <a:avLst/>
          </a:prstGeom>
          <a:noFill/>
          <a:ln>
            <a:noFill/>
            <a:prstDash val="dash"/>
          </a:ln>
        </p:spPr>
        <p:txBody>
          <a:bodyPr wrap="square" rtlCol="0" anchor="ctr">
            <a:spAutoFit/>
          </a:bodyPr>
          <a:lstStyle/>
          <a:p>
            <a:pPr algn="ctr">
              <a:lnSpc>
                <a:spcPts val="1200"/>
              </a:lnSpc>
              <a:spcBef>
                <a:spcPts val="848"/>
              </a:spcBef>
            </a:pPr>
            <a:r>
              <a:rPr lang="fi-FI" sz="1200" dirty="0">
                <a:solidFill>
                  <a:srgbClr val="222784"/>
                </a:solidFill>
                <a:effectLst/>
                <a:latin typeface="Calibri" panose="020F0502020204030204" pitchFamily="34" charset="0"/>
              </a:rPr>
              <a:t>Nuori, joka muuttanut kotoaan lukioon toiselle paikkakunnalle, asuu yksin. Lukiossa paljon poissaoloja, ei päässyt jatko-opiskelemaan lukion jälkeen. Ei ikinä ollut ”oikeissa töissä” ja rahat jatkuvasti loppu. Jämähtänyt kotiin ja kynnys poistua kotoa on korkea.</a:t>
            </a:r>
          </a:p>
        </p:txBody>
      </p:sp>
      <p:sp>
        <p:nvSpPr>
          <p:cNvPr id="4" name="Alatunnisteen paikkamerkki 3">
            <a:extLst>
              <a:ext uri="{FF2B5EF4-FFF2-40B4-BE49-F238E27FC236}">
                <a16:creationId xmlns:a16="http://schemas.microsoft.com/office/drawing/2014/main" id="{977BF200-0622-4C58-D582-AF56BE2B2227}"/>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Etunimi Sukunimi</a:t>
            </a:r>
            <a:endParaRPr lang="fi-FI" dirty="0"/>
          </a:p>
        </p:txBody>
      </p:sp>
      <p:sp>
        <p:nvSpPr>
          <p:cNvPr id="3" name="Päivämäärän paikkamerkki 2">
            <a:extLst>
              <a:ext uri="{FF2B5EF4-FFF2-40B4-BE49-F238E27FC236}">
                <a16:creationId xmlns:a16="http://schemas.microsoft.com/office/drawing/2014/main" id="{069AD70F-B326-794E-2F51-3AB3B9EA4497}"/>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9E07855F-25E3-BB2A-872F-B44E4DBE66FD}"/>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pic>
        <p:nvPicPr>
          <p:cNvPr id="2" name="Kuva 1">
            <a:extLst>
              <a:ext uri="{FF2B5EF4-FFF2-40B4-BE49-F238E27FC236}">
                <a16:creationId xmlns:a16="http://schemas.microsoft.com/office/drawing/2014/main" id="{9E8BD3D8-FCC2-6534-85DE-13A0EFD68C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9898" y="1114613"/>
            <a:ext cx="723992" cy="723992"/>
          </a:xfrm>
          <a:prstGeom prst="rect">
            <a:avLst/>
          </a:prstGeom>
        </p:spPr>
      </p:pic>
    </p:spTree>
    <p:extLst>
      <p:ext uri="{BB962C8B-B14F-4D97-AF65-F5344CB8AC3E}">
        <p14:creationId xmlns:p14="http://schemas.microsoft.com/office/powerpoint/2010/main" val="35271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siakaspersoona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DC04171-648A-E0DC-F25B-354C08878A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594" t="-282" r="-610" b="6603"/>
          <a:stretch/>
        </p:blipFill>
        <p:spPr>
          <a:xfrm>
            <a:off x="-72422" y="-82558"/>
            <a:ext cx="12336839" cy="6423460"/>
          </a:xfrm>
          <a:prstGeom prst="rect">
            <a:avLst/>
          </a:prstGeom>
        </p:spPr>
      </p:pic>
      <p:pic>
        <p:nvPicPr>
          <p:cNvPr id="11" name="Kuva 10">
            <a:extLst>
              <a:ext uri="{FF2B5EF4-FFF2-40B4-BE49-F238E27FC236}">
                <a16:creationId xmlns:a16="http://schemas.microsoft.com/office/drawing/2014/main" id="{7AB755C9-7478-9DAF-100A-950534EFDD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90106" y="4246284"/>
            <a:ext cx="1719901" cy="2293202"/>
          </a:xfrm>
          <a:prstGeom prst="rect">
            <a:avLst/>
          </a:prstGeom>
        </p:spPr>
      </p:pic>
      <p:sp>
        <p:nvSpPr>
          <p:cNvPr id="9" name="Otsikko 32">
            <a:extLst>
              <a:ext uri="{FF2B5EF4-FFF2-40B4-BE49-F238E27FC236}">
                <a16:creationId xmlns:a16="http://schemas.microsoft.com/office/drawing/2014/main" id="{5DFEDE73-5AA7-FBB8-CC4A-C1AB9EC9DA56}"/>
              </a:ext>
            </a:extLst>
          </p:cNvPr>
          <p:cNvSpPr>
            <a:spLocks noGrp="1"/>
          </p:cNvSpPr>
          <p:nvPr>
            <p:ph type="title" hasCustomPrompt="1"/>
          </p:nvPr>
        </p:nvSpPr>
        <p:spPr>
          <a:xfrm>
            <a:off x="2232660" y="0"/>
            <a:ext cx="7726680" cy="707400"/>
          </a:xfrm>
        </p:spPr>
        <p:txBody>
          <a:bodyPr>
            <a:normAutofit/>
          </a:bodyPr>
          <a:lstStyle>
            <a:lvl1pPr algn="ctr">
              <a:defRPr sz="3600"/>
            </a:lvl1pPr>
          </a:lstStyle>
          <a:p>
            <a:pPr algn="ctr">
              <a:lnSpc>
                <a:spcPts val="2850"/>
              </a:lnSpc>
              <a:spcBef>
                <a:spcPts val="848"/>
              </a:spcBef>
            </a:pPr>
            <a:r>
              <a:rPr lang="fi-FI" b="1" dirty="0">
                <a:solidFill>
                  <a:srgbClr val="222784"/>
                </a:solidFill>
                <a:effectLst/>
                <a:latin typeface="Calibri" panose="020F0502020204030204" pitchFamily="34" charset="0"/>
              </a:rPr>
              <a:t>Asiakaspersoonat</a:t>
            </a:r>
            <a:endParaRPr lang="fi-FI" dirty="0">
              <a:solidFill>
                <a:srgbClr val="222784"/>
              </a:solidFill>
              <a:effectLst/>
              <a:latin typeface="Calibri" panose="020F0502020204030204" pitchFamily="34" charset="0"/>
            </a:endParaRPr>
          </a:p>
        </p:txBody>
      </p:sp>
      <p:sp>
        <p:nvSpPr>
          <p:cNvPr id="36" name="Tekstin paikkamerkki 35">
            <a:extLst>
              <a:ext uri="{FF2B5EF4-FFF2-40B4-BE49-F238E27FC236}">
                <a16:creationId xmlns:a16="http://schemas.microsoft.com/office/drawing/2014/main" id="{6B67FED4-6F7F-3E2D-18E9-8E388E6255A6}"/>
              </a:ext>
            </a:extLst>
          </p:cNvPr>
          <p:cNvSpPr>
            <a:spLocks noGrp="1"/>
          </p:cNvSpPr>
          <p:nvPr>
            <p:ph type="body" sz="quarter" idx="19" hasCustomPrompt="1"/>
          </p:nvPr>
        </p:nvSpPr>
        <p:spPr>
          <a:xfrm>
            <a:off x="287812" y="1031100"/>
            <a:ext cx="4514850" cy="358775"/>
          </a:xfrm>
        </p:spPr>
        <p:txBody>
          <a:bodyPr/>
          <a:lstStyle>
            <a:lvl1pPr marL="0" indent="0" algn="ctr">
              <a:buNone/>
              <a:defRPr b="1">
                <a:solidFill>
                  <a:srgbClr val="222784"/>
                </a:solidFill>
                <a:latin typeface="+mj-lt"/>
              </a:defRPr>
            </a:lvl1pPr>
          </a:lstStyle>
          <a:p>
            <a:pPr lvl="0"/>
            <a:r>
              <a:rPr lang="fi-FI" dirty="0"/>
              <a:t>HENKILÖN NIMI</a:t>
            </a:r>
          </a:p>
        </p:txBody>
      </p:sp>
      <p:sp>
        <p:nvSpPr>
          <p:cNvPr id="17" name="Tekstin paikkamerkki 16">
            <a:extLst>
              <a:ext uri="{FF2B5EF4-FFF2-40B4-BE49-F238E27FC236}">
                <a16:creationId xmlns:a16="http://schemas.microsoft.com/office/drawing/2014/main" id="{F3485436-DE16-50B4-C56E-2BD322DFDF71}"/>
              </a:ext>
            </a:extLst>
          </p:cNvPr>
          <p:cNvSpPr>
            <a:spLocks noGrp="1"/>
          </p:cNvSpPr>
          <p:nvPr>
            <p:ph type="body" sz="quarter" idx="14" hasCustomPrompt="1"/>
          </p:nvPr>
        </p:nvSpPr>
        <p:spPr>
          <a:xfrm>
            <a:off x="287812" y="1416304"/>
            <a:ext cx="4514850" cy="2147505"/>
          </a:xfrm>
        </p:spPr>
        <p:txBody>
          <a:bodyPr>
            <a:normAutofit/>
          </a:bodyPr>
          <a:lstStyle>
            <a:lvl1pPr marL="0" indent="0">
              <a:buNone/>
              <a:defRPr sz="1200">
                <a:solidFill>
                  <a:srgbClr val="222784"/>
                </a:solidFill>
              </a:defRPr>
            </a:lvl1pPr>
          </a:lstStyle>
          <a:p>
            <a:pPr lvl="0"/>
            <a:r>
              <a:rPr lang="fi-FI" dirty="0"/>
              <a:t>Henkilön tarina</a:t>
            </a:r>
          </a:p>
        </p:txBody>
      </p:sp>
      <p:sp>
        <p:nvSpPr>
          <p:cNvPr id="27" name="Tekstiruutu 26">
            <a:extLst>
              <a:ext uri="{FF2B5EF4-FFF2-40B4-BE49-F238E27FC236}">
                <a16:creationId xmlns:a16="http://schemas.microsoft.com/office/drawing/2014/main" id="{BC567DD6-F5DC-6392-EE4D-EEA47D663A6B}"/>
              </a:ext>
            </a:extLst>
          </p:cNvPr>
          <p:cNvSpPr txBox="1"/>
          <p:nvPr userDrawn="1"/>
        </p:nvSpPr>
        <p:spPr>
          <a:xfrm>
            <a:off x="5522647" y="1139305"/>
            <a:ext cx="16615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Työttömyysaika:</a:t>
            </a:r>
            <a:r>
              <a:rPr lang="fi-FI" sz="1200" dirty="0">
                <a:solidFill>
                  <a:srgbClr val="222784"/>
                </a:solidFill>
                <a:effectLst/>
                <a:latin typeface="Calibri" panose="020F0502020204030204" pitchFamily="34" charset="0"/>
              </a:rPr>
              <a:t> </a:t>
            </a:r>
          </a:p>
        </p:txBody>
      </p:sp>
      <p:sp>
        <p:nvSpPr>
          <p:cNvPr id="33" name="Tekstin paikkamerkki 32">
            <a:extLst>
              <a:ext uri="{FF2B5EF4-FFF2-40B4-BE49-F238E27FC236}">
                <a16:creationId xmlns:a16="http://schemas.microsoft.com/office/drawing/2014/main" id="{EB28C7B2-57CB-F285-1FD5-EDC07855CDD9}"/>
              </a:ext>
            </a:extLst>
          </p:cNvPr>
          <p:cNvSpPr>
            <a:spLocks noGrp="1"/>
          </p:cNvSpPr>
          <p:nvPr>
            <p:ph type="body" sz="quarter" idx="17"/>
          </p:nvPr>
        </p:nvSpPr>
        <p:spPr>
          <a:xfrm>
            <a:off x="5580855" y="1416304"/>
            <a:ext cx="1465262" cy="729327"/>
          </a:xfrm>
        </p:spPr>
        <p:txBody>
          <a:bodyPr>
            <a:normAutofit/>
          </a:bodyPr>
          <a:lstStyle>
            <a:lvl1pPr marL="0" indent="0" algn="ctr">
              <a:buNone/>
              <a:defRPr sz="1200">
                <a:solidFill>
                  <a:srgbClr val="222784"/>
                </a:solidFill>
              </a:defRPr>
            </a:lvl1pPr>
          </a:lstStyle>
          <a:p>
            <a:pPr lvl="0"/>
            <a:r>
              <a:rPr lang="fi-FI" dirty="0"/>
              <a:t>Muokkaa tekstin perustyylejä</a:t>
            </a:r>
          </a:p>
        </p:txBody>
      </p:sp>
      <p:sp>
        <p:nvSpPr>
          <p:cNvPr id="28" name="Tekstiruutu 27">
            <a:extLst>
              <a:ext uri="{FF2B5EF4-FFF2-40B4-BE49-F238E27FC236}">
                <a16:creationId xmlns:a16="http://schemas.microsoft.com/office/drawing/2014/main" id="{F82B49F4-F175-0F53-9F15-E8B95D49D31D}"/>
              </a:ext>
            </a:extLst>
          </p:cNvPr>
          <p:cNvSpPr txBox="1"/>
          <p:nvPr userDrawn="1"/>
        </p:nvSpPr>
        <p:spPr>
          <a:xfrm>
            <a:off x="7322344" y="1416304"/>
            <a:ext cx="8786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Ikä:</a:t>
            </a:r>
            <a:endParaRPr lang="fi-FI" sz="1200" dirty="0">
              <a:solidFill>
                <a:srgbClr val="222784"/>
              </a:solidFill>
              <a:effectLst/>
              <a:latin typeface="Calibri" panose="020F0502020204030204" pitchFamily="34" charset="0"/>
            </a:endParaRPr>
          </a:p>
        </p:txBody>
      </p:sp>
      <p:sp>
        <p:nvSpPr>
          <p:cNvPr id="37" name="Tekstin paikkamerkki 32">
            <a:extLst>
              <a:ext uri="{FF2B5EF4-FFF2-40B4-BE49-F238E27FC236}">
                <a16:creationId xmlns:a16="http://schemas.microsoft.com/office/drawing/2014/main" id="{F4422FA8-94C2-5433-2CD0-B42AD23BA7D6}"/>
              </a:ext>
            </a:extLst>
          </p:cNvPr>
          <p:cNvSpPr>
            <a:spLocks noGrp="1"/>
          </p:cNvSpPr>
          <p:nvPr>
            <p:ph type="body" sz="quarter" idx="20"/>
          </p:nvPr>
        </p:nvSpPr>
        <p:spPr>
          <a:xfrm>
            <a:off x="7387876" y="1581353"/>
            <a:ext cx="747616" cy="422485"/>
          </a:xfrm>
        </p:spPr>
        <p:txBody>
          <a:bodyPr>
            <a:normAutofit/>
          </a:bodyPr>
          <a:lstStyle>
            <a:lvl1pPr marL="0" indent="0" algn="ctr">
              <a:buNone/>
              <a:defRPr sz="1200">
                <a:solidFill>
                  <a:srgbClr val="222784"/>
                </a:solidFill>
              </a:defRPr>
            </a:lvl1pPr>
          </a:lstStyle>
          <a:p>
            <a:pPr lvl="0"/>
            <a:r>
              <a:rPr lang="fi-FI" dirty="0"/>
              <a:t>Muokkaa tekstin perustyylejä</a:t>
            </a:r>
          </a:p>
        </p:txBody>
      </p:sp>
      <p:sp>
        <p:nvSpPr>
          <p:cNvPr id="29" name="Tekstiruutu 28">
            <a:extLst>
              <a:ext uri="{FF2B5EF4-FFF2-40B4-BE49-F238E27FC236}">
                <a16:creationId xmlns:a16="http://schemas.microsoft.com/office/drawing/2014/main" id="{C83CAFA4-53C1-5551-D3F5-7972D49D3407}"/>
              </a:ext>
            </a:extLst>
          </p:cNvPr>
          <p:cNvSpPr txBox="1"/>
          <p:nvPr userDrawn="1"/>
        </p:nvSpPr>
        <p:spPr>
          <a:xfrm>
            <a:off x="5145880" y="2678366"/>
            <a:ext cx="1900237" cy="229102"/>
          </a:xfrm>
          <a:prstGeom prst="rect">
            <a:avLst/>
          </a:prstGeom>
          <a:noFill/>
        </p:spPr>
        <p:txBody>
          <a:bodyPr wrap="square" rtlCol="0">
            <a:spAutoFit/>
          </a:bodyPr>
          <a:lstStyle/>
          <a:p>
            <a:pPr algn="ctr">
              <a:lnSpc>
                <a:spcPts val="975"/>
              </a:lnSpc>
              <a:spcBef>
                <a:spcPts val="1935"/>
              </a:spcBef>
            </a:pPr>
            <a:r>
              <a:rPr lang="fi-FI" sz="1200" b="1" dirty="0">
                <a:solidFill>
                  <a:srgbClr val="222784"/>
                </a:solidFill>
                <a:effectLst/>
                <a:latin typeface="Calibri" panose="020F0502020204030204" pitchFamily="34" charset="0"/>
              </a:rPr>
              <a:t>Asiakkuudet:</a:t>
            </a:r>
            <a:r>
              <a:rPr lang="fi-FI" sz="1200" dirty="0">
                <a:solidFill>
                  <a:srgbClr val="222784"/>
                </a:solidFill>
                <a:effectLst/>
                <a:latin typeface="Calibri" panose="020F0502020204030204" pitchFamily="34" charset="0"/>
              </a:rPr>
              <a:t> </a:t>
            </a:r>
          </a:p>
        </p:txBody>
      </p:sp>
      <p:sp>
        <p:nvSpPr>
          <p:cNvPr id="34" name="Tekstin paikkamerkki 32">
            <a:extLst>
              <a:ext uri="{FF2B5EF4-FFF2-40B4-BE49-F238E27FC236}">
                <a16:creationId xmlns:a16="http://schemas.microsoft.com/office/drawing/2014/main" id="{16523A78-6572-E431-EBCF-9FE091B1C078}"/>
              </a:ext>
            </a:extLst>
          </p:cNvPr>
          <p:cNvSpPr>
            <a:spLocks noGrp="1"/>
          </p:cNvSpPr>
          <p:nvPr>
            <p:ph type="body" sz="quarter" idx="18"/>
          </p:nvPr>
        </p:nvSpPr>
        <p:spPr>
          <a:xfrm>
            <a:off x="5229225" y="2907468"/>
            <a:ext cx="1671638" cy="871575"/>
          </a:xfrm>
        </p:spPr>
        <p:txBody>
          <a:bodyPr>
            <a:normAutofit/>
          </a:bodyPr>
          <a:lstStyle>
            <a:lvl1pPr marL="0" indent="0" algn="ctr">
              <a:buNone/>
              <a:defRPr sz="1200">
                <a:solidFill>
                  <a:srgbClr val="222784"/>
                </a:solidFill>
              </a:defRPr>
            </a:lvl1pPr>
          </a:lstStyle>
          <a:p>
            <a:pPr lvl="0"/>
            <a:r>
              <a:rPr lang="fi-FI" dirty="0"/>
              <a:t>Muokkaa tekstin perustyylejä</a:t>
            </a:r>
          </a:p>
        </p:txBody>
      </p:sp>
      <p:sp>
        <p:nvSpPr>
          <p:cNvPr id="30" name="Tekstiruutu 29">
            <a:extLst>
              <a:ext uri="{FF2B5EF4-FFF2-40B4-BE49-F238E27FC236}">
                <a16:creationId xmlns:a16="http://schemas.microsoft.com/office/drawing/2014/main" id="{44C58A4A-334C-3973-85C3-570762738FA5}"/>
              </a:ext>
            </a:extLst>
          </p:cNvPr>
          <p:cNvSpPr txBox="1"/>
          <p:nvPr userDrawn="1"/>
        </p:nvSpPr>
        <p:spPr>
          <a:xfrm>
            <a:off x="7278020" y="2678366"/>
            <a:ext cx="1276224" cy="229102"/>
          </a:xfrm>
          <a:prstGeom prst="rect">
            <a:avLst/>
          </a:prstGeom>
          <a:noFill/>
        </p:spPr>
        <p:txBody>
          <a:bodyPr wrap="square" rtlCol="0">
            <a:spAutoFit/>
          </a:bodyPr>
          <a:lstStyle/>
          <a:p>
            <a:pPr algn="ctr">
              <a:lnSpc>
                <a:spcPts val="975"/>
              </a:lnSpc>
              <a:spcBef>
                <a:spcPts val="1935"/>
              </a:spcBef>
            </a:pPr>
            <a:r>
              <a:rPr lang="fi-FI" sz="1200" b="1" dirty="0">
                <a:solidFill>
                  <a:srgbClr val="222784"/>
                </a:solidFill>
                <a:effectLst/>
                <a:latin typeface="Calibri" panose="020F0502020204030204" pitchFamily="34" charset="0"/>
              </a:rPr>
              <a:t>Koulutus:</a:t>
            </a:r>
            <a:r>
              <a:rPr lang="fi-FI" sz="1200" dirty="0">
                <a:solidFill>
                  <a:srgbClr val="222784"/>
                </a:solidFill>
                <a:effectLst/>
                <a:latin typeface="Calibri" panose="020F0502020204030204" pitchFamily="34" charset="0"/>
              </a:rPr>
              <a:t> </a:t>
            </a:r>
          </a:p>
        </p:txBody>
      </p:sp>
      <p:sp>
        <p:nvSpPr>
          <p:cNvPr id="38" name="Tekstin paikkamerkki 32">
            <a:extLst>
              <a:ext uri="{FF2B5EF4-FFF2-40B4-BE49-F238E27FC236}">
                <a16:creationId xmlns:a16="http://schemas.microsoft.com/office/drawing/2014/main" id="{875E2DDF-4ED7-3EBC-70BF-0B8FD6D4D0BA}"/>
              </a:ext>
            </a:extLst>
          </p:cNvPr>
          <p:cNvSpPr>
            <a:spLocks noGrp="1"/>
          </p:cNvSpPr>
          <p:nvPr>
            <p:ph type="body" sz="quarter" idx="21"/>
          </p:nvPr>
        </p:nvSpPr>
        <p:spPr>
          <a:xfrm>
            <a:off x="7278020" y="2847860"/>
            <a:ext cx="1173036" cy="871575"/>
          </a:xfrm>
        </p:spPr>
        <p:txBody>
          <a:bodyPr>
            <a:normAutofit/>
          </a:bodyPr>
          <a:lstStyle>
            <a:lvl1pPr marL="0" indent="0" algn="ctr">
              <a:buNone/>
              <a:defRPr sz="1200">
                <a:solidFill>
                  <a:srgbClr val="222784"/>
                </a:solidFill>
              </a:defRPr>
            </a:lvl1pPr>
          </a:lstStyle>
          <a:p>
            <a:pPr lvl="0"/>
            <a:r>
              <a:rPr lang="fi-FI" dirty="0"/>
              <a:t>Muokkaa tekstin perustyylejä</a:t>
            </a:r>
          </a:p>
        </p:txBody>
      </p:sp>
      <p:sp>
        <p:nvSpPr>
          <p:cNvPr id="31" name="Tekstiruutu 30">
            <a:extLst>
              <a:ext uri="{FF2B5EF4-FFF2-40B4-BE49-F238E27FC236}">
                <a16:creationId xmlns:a16="http://schemas.microsoft.com/office/drawing/2014/main" id="{24BB1898-FB99-7511-39DD-FD6105AA409A}"/>
              </a:ext>
            </a:extLst>
          </p:cNvPr>
          <p:cNvSpPr txBox="1"/>
          <p:nvPr userDrawn="1"/>
        </p:nvSpPr>
        <p:spPr>
          <a:xfrm>
            <a:off x="5470652" y="4345699"/>
            <a:ext cx="2494630" cy="229102"/>
          </a:xfrm>
          <a:prstGeom prst="rect">
            <a:avLst/>
          </a:prstGeom>
          <a:noFill/>
        </p:spPr>
        <p:txBody>
          <a:bodyPr wrap="square" rtlCol="0">
            <a:spAutoFit/>
          </a:bodyPr>
          <a:lstStyle/>
          <a:p>
            <a:pPr algn="ctr">
              <a:lnSpc>
                <a:spcPts val="975"/>
              </a:lnSpc>
              <a:spcBef>
                <a:spcPts val="848"/>
              </a:spcBef>
            </a:pPr>
            <a:r>
              <a:rPr lang="fi-FI" sz="1200" b="1" dirty="0">
                <a:solidFill>
                  <a:srgbClr val="222784"/>
                </a:solidFill>
                <a:effectLst/>
                <a:latin typeface="Calibri" panose="020F0502020204030204" pitchFamily="34" charset="0"/>
              </a:rPr>
              <a:t>Aikaisemmat palvelut: </a:t>
            </a:r>
            <a:r>
              <a:rPr lang="fi-FI" sz="1200" dirty="0">
                <a:solidFill>
                  <a:srgbClr val="222784"/>
                </a:solidFill>
                <a:effectLst/>
                <a:latin typeface="Calibri" panose="020F0502020204030204" pitchFamily="34" charset="0"/>
              </a:rPr>
              <a:t> </a:t>
            </a:r>
          </a:p>
        </p:txBody>
      </p:sp>
      <p:sp>
        <p:nvSpPr>
          <p:cNvPr id="39" name="Tekstin paikkamerkki 32">
            <a:extLst>
              <a:ext uri="{FF2B5EF4-FFF2-40B4-BE49-F238E27FC236}">
                <a16:creationId xmlns:a16="http://schemas.microsoft.com/office/drawing/2014/main" id="{10DEFA58-5C62-5583-3CF8-6B312FC8A75C}"/>
              </a:ext>
            </a:extLst>
          </p:cNvPr>
          <p:cNvSpPr>
            <a:spLocks noGrp="1"/>
          </p:cNvSpPr>
          <p:nvPr>
            <p:ph type="body" sz="quarter" idx="22"/>
          </p:nvPr>
        </p:nvSpPr>
        <p:spPr>
          <a:xfrm>
            <a:off x="5580855" y="4541452"/>
            <a:ext cx="2283683" cy="1100685"/>
          </a:xfrm>
        </p:spPr>
        <p:txBody>
          <a:bodyPr>
            <a:normAutofit/>
          </a:bodyPr>
          <a:lstStyle>
            <a:lvl1pPr marL="0" indent="0" algn="ctr">
              <a:buNone/>
              <a:defRPr sz="1200">
                <a:solidFill>
                  <a:srgbClr val="222784"/>
                </a:solidFill>
              </a:defRPr>
            </a:lvl1pPr>
          </a:lstStyle>
          <a:p>
            <a:pPr lvl="0"/>
            <a:r>
              <a:rPr lang="fi-FI" dirty="0"/>
              <a:t>Muokkaa tekstin perustyylejä</a:t>
            </a:r>
          </a:p>
        </p:txBody>
      </p:sp>
      <p:sp>
        <p:nvSpPr>
          <p:cNvPr id="21" name="Tekstiruutu 20">
            <a:extLst>
              <a:ext uri="{FF2B5EF4-FFF2-40B4-BE49-F238E27FC236}">
                <a16:creationId xmlns:a16="http://schemas.microsoft.com/office/drawing/2014/main" id="{D1783B93-7A71-CA25-1E91-2E5A13826A78}"/>
              </a:ext>
            </a:extLst>
          </p:cNvPr>
          <p:cNvSpPr txBox="1"/>
          <p:nvPr userDrawn="1"/>
        </p:nvSpPr>
        <p:spPr>
          <a:xfrm>
            <a:off x="509269" y="3968208"/>
            <a:ext cx="36226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HENKILÖN TAVOITTEET JA MOTIVAATIO</a:t>
            </a:r>
          </a:p>
          <a:p>
            <a:endParaRPr lang="fi-FI" sz="1200" dirty="0"/>
          </a:p>
        </p:txBody>
      </p:sp>
      <p:sp>
        <p:nvSpPr>
          <p:cNvPr id="24" name="Tekstin paikkamerkki 23">
            <a:extLst>
              <a:ext uri="{FF2B5EF4-FFF2-40B4-BE49-F238E27FC236}">
                <a16:creationId xmlns:a16="http://schemas.microsoft.com/office/drawing/2014/main" id="{00E04A53-4D6A-E35A-DCD5-B410CD9F1DD4}"/>
              </a:ext>
            </a:extLst>
          </p:cNvPr>
          <p:cNvSpPr>
            <a:spLocks noGrp="1"/>
          </p:cNvSpPr>
          <p:nvPr>
            <p:ph type="body" sz="quarter" idx="15"/>
          </p:nvPr>
        </p:nvSpPr>
        <p:spPr>
          <a:xfrm>
            <a:off x="509269" y="4235587"/>
            <a:ext cx="4292919" cy="524813"/>
          </a:xfrm>
        </p:spPr>
        <p:txBody>
          <a:bodyPr>
            <a:normAutofit/>
          </a:bodyPr>
          <a:lstStyle>
            <a:lvl1pPr marL="0" indent="0">
              <a:buNone/>
              <a:defRPr sz="1200">
                <a:solidFill>
                  <a:srgbClr val="222784"/>
                </a:solidFill>
              </a:defRPr>
            </a:lvl1pPr>
          </a:lstStyle>
          <a:p>
            <a:pPr lvl="0"/>
            <a:r>
              <a:rPr lang="fi-FI" dirty="0"/>
              <a:t>Muokkaa tekstin perustyylejä napsauttamalla</a:t>
            </a:r>
          </a:p>
        </p:txBody>
      </p:sp>
      <p:sp>
        <p:nvSpPr>
          <p:cNvPr id="22" name="Tekstiruutu 21">
            <a:extLst>
              <a:ext uri="{FF2B5EF4-FFF2-40B4-BE49-F238E27FC236}">
                <a16:creationId xmlns:a16="http://schemas.microsoft.com/office/drawing/2014/main" id="{ADEE01E3-0AF2-526C-32CE-C9028A28969E}"/>
              </a:ext>
            </a:extLst>
          </p:cNvPr>
          <p:cNvSpPr txBox="1"/>
          <p:nvPr userDrawn="1"/>
        </p:nvSpPr>
        <p:spPr>
          <a:xfrm>
            <a:off x="1083961" y="4760399"/>
            <a:ext cx="33654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HENKILÖN HAASTEET</a:t>
            </a:r>
            <a:endParaRPr lang="fi-FI" sz="1200" dirty="0">
              <a:solidFill>
                <a:srgbClr val="222784"/>
              </a:solidFill>
              <a:effectLst/>
              <a:latin typeface="Calibri" panose="020F0502020204030204" pitchFamily="34" charset="0"/>
            </a:endParaRPr>
          </a:p>
        </p:txBody>
      </p:sp>
      <p:sp>
        <p:nvSpPr>
          <p:cNvPr id="26" name="Tekstin paikkamerkki 25">
            <a:extLst>
              <a:ext uri="{FF2B5EF4-FFF2-40B4-BE49-F238E27FC236}">
                <a16:creationId xmlns:a16="http://schemas.microsoft.com/office/drawing/2014/main" id="{AA5B37B7-64A4-AAEA-C137-433525C064BF}"/>
              </a:ext>
            </a:extLst>
          </p:cNvPr>
          <p:cNvSpPr>
            <a:spLocks noGrp="1"/>
          </p:cNvSpPr>
          <p:nvPr>
            <p:ph type="body" sz="quarter" idx="16"/>
          </p:nvPr>
        </p:nvSpPr>
        <p:spPr>
          <a:xfrm>
            <a:off x="1083961" y="4998234"/>
            <a:ext cx="3718227" cy="801811"/>
          </a:xfrm>
        </p:spPr>
        <p:txBody>
          <a:bodyPr>
            <a:normAutofit/>
          </a:bodyPr>
          <a:lstStyle>
            <a:lvl1pPr marL="0" indent="0">
              <a:buNone/>
              <a:defRPr sz="1200">
                <a:solidFill>
                  <a:srgbClr val="222784"/>
                </a:solidFill>
              </a:defRPr>
            </a:lvl1pPr>
          </a:lstStyle>
          <a:p>
            <a:pPr lvl="0"/>
            <a:r>
              <a:rPr lang="fi-FI" dirty="0"/>
              <a:t>Muokkaa tekstin perustyylejä napsauttamalla</a:t>
            </a:r>
          </a:p>
        </p:txBody>
      </p:sp>
      <p:sp>
        <p:nvSpPr>
          <p:cNvPr id="40" name="Tekstiruutu 39">
            <a:extLst>
              <a:ext uri="{FF2B5EF4-FFF2-40B4-BE49-F238E27FC236}">
                <a16:creationId xmlns:a16="http://schemas.microsoft.com/office/drawing/2014/main" id="{761984E8-EE67-9DF3-B585-0686D6ED55CA}"/>
              </a:ext>
            </a:extLst>
          </p:cNvPr>
          <p:cNvSpPr txBox="1"/>
          <p:nvPr userDrawn="1"/>
        </p:nvSpPr>
        <p:spPr>
          <a:xfrm>
            <a:off x="8805515" y="1048702"/>
            <a:ext cx="3622640" cy="229102"/>
          </a:xfrm>
          <a:prstGeom prst="rect">
            <a:avLst/>
          </a:prstGeom>
          <a:noFill/>
        </p:spPr>
        <p:txBody>
          <a:bodyPr wrap="square" rtlCol="0">
            <a:spAutoFit/>
          </a:bodyPr>
          <a:lstStyle/>
          <a:p>
            <a:pPr>
              <a:lnSpc>
                <a:spcPts val="975"/>
              </a:lnSpc>
              <a:spcBef>
                <a:spcPts val="848"/>
              </a:spcBef>
            </a:pPr>
            <a:r>
              <a:rPr lang="fi-FI" sz="1200" b="1" dirty="0">
                <a:solidFill>
                  <a:srgbClr val="222784"/>
                </a:solidFill>
                <a:effectLst/>
                <a:latin typeface="Calibri" panose="020F0502020204030204" pitchFamily="34" charset="0"/>
              </a:rPr>
              <a:t>TYM-ASIANTUNTIJAN NÄKÖKULMASTA</a:t>
            </a:r>
            <a:endParaRPr lang="fi-FI" sz="1200" dirty="0">
              <a:solidFill>
                <a:srgbClr val="222784"/>
              </a:solidFill>
              <a:effectLst/>
              <a:latin typeface="Calibri" panose="020F0502020204030204" pitchFamily="34" charset="0"/>
            </a:endParaRPr>
          </a:p>
        </p:txBody>
      </p:sp>
      <p:sp>
        <p:nvSpPr>
          <p:cNvPr id="45" name="Tekstin paikkamerkki 44">
            <a:extLst>
              <a:ext uri="{FF2B5EF4-FFF2-40B4-BE49-F238E27FC236}">
                <a16:creationId xmlns:a16="http://schemas.microsoft.com/office/drawing/2014/main" id="{28E8C529-6825-857E-AEC0-4FBA3E89F776}"/>
              </a:ext>
            </a:extLst>
          </p:cNvPr>
          <p:cNvSpPr>
            <a:spLocks noGrp="1"/>
          </p:cNvSpPr>
          <p:nvPr>
            <p:ph type="body" sz="quarter" idx="23" hasCustomPrompt="1"/>
          </p:nvPr>
        </p:nvSpPr>
        <p:spPr>
          <a:xfrm>
            <a:off x="8805514" y="1276876"/>
            <a:ext cx="3098673" cy="1016267"/>
          </a:xfrm>
        </p:spPr>
        <p:txBody>
          <a:bodyPr>
            <a:normAutofit/>
          </a:bodyPr>
          <a:lstStyle>
            <a:lvl1pPr marL="0" indent="0">
              <a:buNone/>
              <a:defRPr sz="1200">
                <a:solidFill>
                  <a:srgbClr val="222784"/>
                </a:solidFill>
              </a:defRPr>
            </a:lvl1pPr>
          </a:lstStyle>
          <a:p>
            <a:pPr lvl="0"/>
            <a:r>
              <a:rPr lang="fi-FI" dirty="0"/>
              <a:t>Millä tavalla yhteensovittamisen tarve näkyy henkilön tilanteessa ja palveluissa?</a:t>
            </a:r>
          </a:p>
        </p:txBody>
      </p:sp>
      <p:sp>
        <p:nvSpPr>
          <p:cNvPr id="46" name="Tekstiruutu 45">
            <a:extLst>
              <a:ext uri="{FF2B5EF4-FFF2-40B4-BE49-F238E27FC236}">
                <a16:creationId xmlns:a16="http://schemas.microsoft.com/office/drawing/2014/main" id="{22CD26B3-E6EF-8DE5-8842-3A0E33ED9CE9}"/>
              </a:ext>
            </a:extLst>
          </p:cNvPr>
          <p:cNvSpPr txBox="1"/>
          <p:nvPr userDrawn="1"/>
        </p:nvSpPr>
        <p:spPr>
          <a:xfrm>
            <a:off x="8786147" y="2678366"/>
            <a:ext cx="3622640" cy="229102"/>
          </a:xfrm>
          <a:prstGeom prst="rect">
            <a:avLst/>
          </a:prstGeom>
          <a:noFill/>
        </p:spPr>
        <p:txBody>
          <a:bodyPr wrap="square" rtlCol="0">
            <a:spAutoFit/>
          </a:bodyPr>
          <a:lstStyle/>
          <a:p>
            <a:pPr>
              <a:lnSpc>
                <a:spcPts val="975"/>
              </a:lnSpc>
            </a:pPr>
            <a:r>
              <a:rPr lang="fi-FI" sz="1200" b="1" dirty="0">
                <a:solidFill>
                  <a:srgbClr val="222784"/>
                </a:solidFill>
                <a:effectLst/>
                <a:latin typeface="Calibri" panose="020F0502020204030204" pitchFamily="34" charset="0"/>
              </a:rPr>
              <a:t>TYM-ASIANTUNTIJAN NÄKÖKULMASTA</a:t>
            </a:r>
            <a:endParaRPr lang="fi-FI" sz="1200" dirty="0">
              <a:solidFill>
                <a:srgbClr val="222784"/>
              </a:solidFill>
              <a:effectLst/>
              <a:latin typeface="Calibri" panose="020F0502020204030204" pitchFamily="34" charset="0"/>
            </a:endParaRPr>
          </a:p>
        </p:txBody>
      </p:sp>
      <p:sp>
        <p:nvSpPr>
          <p:cNvPr id="47" name="Tekstin paikkamerkki 44">
            <a:extLst>
              <a:ext uri="{FF2B5EF4-FFF2-40B4-BE49-F238E27FC236}">
                <a16:creationId xmlns:a16="http://schemas.microsoft.com/office/drawing/2014/main" id="{03A6706A-F9DB-5883-5B59-E32B7A36B49D}"/>
              </a:ext>
            </a:extLst>
          </p:cNvPr>
          <p:cNvSpPr>
            <a:spLocks noGrp="1"/>
          </p:cNvSpPr>
          <p:nvPr>
            <p:ph type="body" sz="quarter" idx="24" hasCustomPrompt="1"/>
          </p:nvPr>
        </p:nvSpPr>
        <p:spPr>
          <a:xfrm>
            <a:off x="8805513" y="2907468"/>
            <a:ext cx="3098673" cy="2821820"/>
          </a:xfrm>
        </p:spPr>
        <p:txBody>
          <a:bodyPr>
            <a:normAutofit/>
          </a:bodyPr>
          <a:lstStyle>
            <a:lvl1pPr marL="0" indent="0">
              <a:buNone/>
              <a:defRPr sz="1200">
                <a:solidFill>
                  <a:srgbClr val="222784"/>
                </a:solidFill>
              </a:defRPr>
            </a:lvl1pPr>
          </a:lstStyle>
          <a:p>
            <a:pPr lvl="0"/>
            <a:r>
              <a:rPr lang="fi-FI" dirty="0"/>
              <a:t>Signaalit / merkit, joiden avulla tunnistetaan, että asiakas kuuluu TYM-yhteistoimintamalliin</a:t>
            </a:r>
          </a:p>
          <a:p>
            <a:pPr lvl="0"/>
            <a:r>
              <a:rPr lang="fi-FI" dirty="0"/>
              <a:t>Kelan näkökulmasta</a:t>
            </a:r>
          </a:p>
          <a:p>
            <a:pPr lvl="0"/>
            <a:r>
              <a:rPr lang="fi-FI" dirty="0"/>
              <a:t>-</a:t>
            </a:r>
          </a:p>
          <a:p>
            <a:pPr lvl="0"/>
            <a:r>
              <a:rPr lang="fi-FI" dirty="0"/>
              <a:t>Soten näkökulmasta</a:t>
            </a:r>
          </a:p>
          <a:p>
            <a:pPr lvl="0"/>
            <a:r>
              <a:rPr lang="fi-FI" dirty="0"/>
              <a:t>-</a:t>
            </a:r>
          </a:p>
          <a:p>
            <a:pPr lvl="0"/>
            <a:r>
              <a:rPr lang="fi-FI" dirty="0"/>
              <a:t>Työvoimapalveluiden näkökulmasta</a:t>
            </a:r>
          </a:p>
          <a:p>
            <a:pPr lvl="0"/>
            <a:r>
              <a:rPr lang="fi-FI" dirty="0"/>
              <a:t>-</a:t>
            </a:r>
          </a:p>
        </p:txBody>
      </p:sp>
      <p:sp>
        <p:nvSpPr>
          <p:cNvPr id="4" name="Alatunnisteen paikkamerkki 3">
            <a:extLst>
              <a:ext uri="{FF2B5EF4-FFF2-40B4-BE49-F238E27FC236}">
                <a16:creationId xmlns:a16="http://schemas.microsoft.com/office/drawing/2014/main" id="{857D892F-D762-35A9-9E63-44A99C7348AF}"/>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Etunimi Sukunimi</a:t>
            </a:r>
          </a:p>
        </p:txBody>
      </p:sp>
      <p:sp>
        <p:nvSpPr>
          <p:cNvPr id="3" name="Päivämäärän paikkamerkki 2">
            <a:extLst>
              <a:ext uri="{FF2B5EF4-FFF2-40B4-BE49-F238E27FC236}">
                <a16:creationId xmlns:a16="http://schemas.microsoft.com/office/drawing/2014/main" id="{42CE8409-9867-A5B8-2D97-DE5A84B96926}"/>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31D2371B-0581-1607-5978-A22704AB2A3D}"/>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spTree>
    <p:extLst>
      <p:ext uri="{BB962C8B-B14F-4D97-AF65-F5344CB8AC3E}">
        <p14:creationId xmlns:p14="http://schemas.microsoft.com/office/powerpoint/2010/main" val="153451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gnaalit">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F04DAB3F-6FD0-CEBF-0D08-F79FB6990A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3533000"/>
            <a:ext cx="6096000" cy="2801940"/>
          </a:xfrm>
          <a:prstGeom prst="rect">
            <a:avLst/>
          </a:prstGeom>
          <a:solidFill>
            <a:srgbClr val="F4F4F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2CA9AED-45A5-B474-5C8A-206871E05A9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96000" y="3533000"/>
            <a:ext cx="6096000" cy="2804320"/>
          </a:xfrm>
          <a:prstGeom prst="rect">
            <a:avLst/>
          </a:prstGeom>
          <a:solidFill>
            <a:srgbClr val="222784">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05F1BE89-6988-D0FB-E550-85B025E2D3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745352"/>
            <a:ext cx="6096000" cy="2792412"/>
          </a:xfrm>
          <a:prstGeom prst="rect">
            <a:avLst/>
          </a:prstGeom>
          <a:solidFill>
            <a:srgbClr val="222784">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F465921-4B1B-087A-74D7-D895E4CF482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96000" y="740588"/>
            <a:ext cx="6096000" cy="2801940"/>
          </a:xfrm>
          <a:prstGeom prst="rect">
            <a:avLst/>
          </a:prstGeom>
          <a:solidFill>
            <a:srgbClr val="F4F4F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6" name="Otsikko 32">
            <a:extLst>
              <a:ext uri="{FF2B5EF4-FFF2-40B4-BE49-F238E27FC236}">
                <a16:creationId xmlns:a16="http://schemas.microsoft.com/office/drawing/2014/main" id="{BC8F52FE-4473-6886-2A0C-12579AAA95D7}"/>
              </a:ext>
            </a:extLst>
          </p:cNvPr>
          <p:cNvSpPr>
            <a:spLocks noGrp="1"/>
          </p:cNvSpPr>
          <p:nvPr>
            <p:ph type="title" hasCustomPrompt="1"/>
          </p:nvPr>
        </p:nvSpPr>
        <p:spPr>
          <a:xfrm>
            <a:off x="2232660" y="0"/>
            <a:ext cx="7726680" cy="707400"/>
          </a:xfrm>
        </p:spPr>
        <p:txBody>
          <a:bodyPr>
            <a:normAutofit/>
          </a:bodyPr>
          <a:lstStyle>
            <a:lvl1pPr algn="ctr">
              <a:defRPr sz="3600"/>
            </a:lvl1pPr>
          </a:lstStyle>
          <a:p>
            <a:pPr>
              <a:lnSpc>
                <a:spcPts val="2850"/>
              </a:lnSpc>
              <a:spcBef>
                <a:spcPts val="848"/>
              </a:spcBef>
            </a:pPr>
            <a:r>
              <a:rPr lang="fi-FI" b="1" dirty="0">
                <a:solidFill>
                  <a:srgbClr val="222784"/>
                </a:solidFill>
                <a:effectLst/>
                <a:latin typeface="Calibri" panose="020F0502020204030204" pitchFamily="34" charset="0"/>
              </a:rPr>
              <a:t>Signaalit</a:t>
            </a:r>
            <a:endParaRPr lang="fi-FI" dirty="0">
              <a:solidFill>
                <a:srgbClr val="222784"/>
              </a:solidFill>
              <a:effectLst/>
              <a:latin typeface="Calibri" panose="020F0502020204030204" pitchFamily="34" charset="0"/>
            </a:endParaRPr>
          </a:p>
        </p:txBody>
      </p:sp>
      <p:sp>
        <p:nvSpPr>
          <p:cNvPr id="11" name="Tekstiruutu 10">
            <a:extLst>
              <a:ext uri="{FF2B5EF4-FFF2-40B4-BE49-F238E27FC236}">
                <a16:creationId xmlns:a16="http://schemas.microsoft.com/office/drawing/2014/main" id="{B6072AE4-4884-25A6-49F0-3551B3E6BD57}"/>
              </a:ext>
            </a:extLst>
          </p:cNvPr>
          <p:cNvSpPr txBox="1"/>
          <p:nvPr userDrawn="1"/>
        </p:nvSpPr>
        <p:spPr>
          <a:xfrm>
            <a:off x="550069" y="740588"/>
            <a:ext cx="5300662" cy="2923877"/>
          </a:xfrm>
          <a:prstGeom prst="rect">
            <a:avLst/>
          </a:prstGeom>
          <a:noFill/>
        </p:spPr>
        <p:txBody>
          <a:bodyPr wrap="square" rtlCol="0">
            <a:spAutoFit/>
          </a:bodyPr>
          <a:lstStyle/>
          <a:p>
            <a:pPr>
              <a:lnSpc>
                <a:spcPct val="100000"/>
              </a:lnSpc>
              <a:spcBef>
                <a:spcPts val="848"/>
              </a:spcBef>
            </a:pPr>
            <a:r>
              <a:rPr lang="fi-FI" sz="1200" b="1" dirty="0">
                <a:solidFill>
                  <a:srgbClr val="222784"/>
                </a:solidFill>
                <a:effectLst/>
                <a:latin typeface="Calibri" panose="020F0502020204030204" pitchFamily="34" charset="0"/>
              </a:rPr>
              <a:t>Terveyteen ja hyvinvointiin liittyvät haasteet:</a:t>
            </a:r>
          </a:p>
          <a:p>
            <a:pPr marL="171450" indent="-171450">
              <a:lnSpc>
                <a:spcPts val="1200"/>
              </a:lnSpc>
              <a:spcBef>
                <a:spcPts val="848"/>
              </a:spcBef>
              <a:buSzPct val="90000"/>
              <a:buFontTx/>
              <a:buBlip>
                <a:blip r:embed="rId2"/>
              </a:buBlip>
            </a:pPr>
            <a:r>
              <a:rPr lang="fi-FI" sz="1200" dirty="0">
                <a:solidFill>
                  <a:srgbClr val="222784"/>
                </a:solidFill>
                <a:effectLst/>
                <a:latin typeface="+mn-lt"/>
              </a:rPr>
              <a:t>Työkyvyn tai terveydentilan selvittämisen tarve</a:t>
            </a:r>
          </a:p>
          <a:p>
            <a:pPr marL="171450" indent="-171450">
              <a:lnSpc>
                <a:spcPts val="1200"/>
              </a:lnSpc>
              <a:spcBef>
                <a:spcPts val="848"/>
              </a:spcBef>
              <a:buSzPct val="90000"/>
              <a:buFontTx/>
              <a:buBlip>
                <a:blip r:embed="rId2"/>
              </a:buBlip>
            </a:pPr>
            <a:r>
              <a:rPr lang="fi-FI" sz="1200" dirty="0">
                <a:solidFill>
                  <a:srgbClr val="222784"/>
                </a:solidFill>
                <a:effectLst/>
                <a:latin typeface="+mn-lt"/>
              </a:rPr>
              <a:t>Fyysisen terveyden haasteet, jotka vaikuttavat työkykyyn</a:t>
            </a:r>
          </a:p>
          <a:p>
            <a:pPr marL="171450" indent="-171450">
              <a:lnSpc>
                <a:spcPts val="1200"/>
              </a:lnSpc>
              <a:spcBef>
                <a:spcPts val="848"/>
              </a:spcBef>
              <a:buSzPct val="90000"/>
              <a:buFontTx/>
              <a:buBlip>
                <a:blip r:embed="rId2"/>
              </a:buBlip>
            </a:pPr>
            <a:r>
              <a:rPr lang="fi-FI" sz="1200" dirty="0">
                <a:solidFill>
                  <a:srgbClr val="222784"/>
                </a:solidFill>
                <a:effectLst/>
                <a:latin typeface="+mn-lt"/>
              </a:rPr>
              <a:t>Lääkärinlausunnot tai todetut diagnoosit</a:t>
            </a:r>
          </a:p>
          <a:p>
            <a:pPr marL="171450" indent="-171450">
              <a:lnSpc>
                <a:spcPts val="1200"/>
              </a:lnSpc>
              <a:spcBef>
                <a:spcPts val="848"/>
              </a:spcBef>
              <a:buSzPct val="90000"/>
              <a:buFontTx/>
              <a:buBlip>
                <a:blip r:embed="rId2"/>
              </a:buBlip>
            </a:pPr>
            <a:r>
              <a:rPr lang="fi-FI" sz="1200" dirty="0">
                <a:solidFill>
                  <a:srgbClr val="222784"/>
                </a:solidFill>
                <a:effectLst/>
                <a:latin typeface="+mn-lt"/>
              </a:rPr>
              <a:t>Pitkän sairausloman jälkeinen työttömyys</a:t>
            </a:r>
          </a:p>
          <a:p>
            <a:pPr marL="171450" indent="-171450">
              <a:lnSpc>
                <a:spcPts val="1200"/>
              </a:lnSpc>
              <a:spcBef>
                <a:spcPts val="848"/>
              </a:spcBef>
              <a:buSzPct val="90000"/>
              <a:buFontTx/>
              <a:buBlip>
                <a:blip r:embed="rId2"/>
              </a:buBlip>
            </a:pPr>
            <a:r>
              <a:rPr lang="fi-FI" sz="1200" dirty="0">
                <a:solidFill>
                  <a:srgbClr val="222784"/>
                </a:solidFill>
                <a:effectLst/>
                <a:latin typeface="+mn-lt"/>
              </a:rPr>
              <a:t>Päihdeongelmat</a:t>
            </a:r>
          </a:p>
          <a:p>
            <a:pPr marL="171450" indent="-171450">
              <a:lnSpc>
                <a:spcPts val="1200"/>
              </a:lnSpc>
              <a:spcBef>
                <a:spcPts val="848"/>
              </a:spcBef>
              <a:buSzPct val="90000"/>
              <a:buFontTx/>
              <a:buBlip>
                <a:blip r:embed="rId2"/>
              </a:buBlip>
            </a:pPr>
            <a:r>
              <a:rPr lang="fi-FI" sz="1200" dirty="0">
                <a:solidFill>
                  <a:srgbClr val="222784"/>
                </a:solidFill>
                <a:effectLst/>
                <a:latin typeface="+mn-lt"/>
              </a:rPr>
              <a:t>Mielenterveyshaasteet</a:t>
            </a:r>
          </a:p>
          <a:p>
            <a:pPr marL="171450" indent="-171450">
              <a:lnSpc>
                <a:spcPts val="1200"/>
              </a:lnSpc>
              <a:spcBef>
                <a:spcPts val="848"/>
              </a:spcBef>
              <a:buSzPct val="90000"/>
              <a:buFontTx/>
              <a:buBlip>
                <a:blip r:embed="rId2"/>
              </a:buBlip>
            </a:pPr>
            <a:r>
              <a:rPr lang="fi-FI" sz="1200" dirty="0">
                <a:solidFill>
                  <a:srgbClr val="222784"/>
                </a:solidFill>
                <a:effectLst/>
                <a:latin typeface="+mn-lt"/>
              </a:rPr>
              <a:t>Univaikeudet</a:t>
            </a:r>
          </a:p>
          <a:p>
            <a:pPr marL="171450" indent="-171450">
              <a:lnSpc>
                <a:spcPts val="1200"/>
              </a:lnSpc>
              <a:spcBef>
                <a:spcPts val="848"/>
              </a:spcBef>
              <a:buSzPct val="90000"/>
              <a:buFontTx/>
              <a:buBlip>
                <a:blip r:embed="rId2"/>
              </a:buBlip>
            </a:pPr>
            <a:r>
              <a:rPr lang="fi-FI" sz="1200" dirty="0">
                <a:solidFill>
                  <a:srgbClr val="222784"/>
                </a:solidFill>
                <a:effectLst/>
                <a:latin typeface="+mn-lt"/>
              </a:rPr>
              <a:t>Työperäiset sairaudet tai työkyvyttömyys loukkaantumisen jälkeen, </a:t>
            </a:r>
            <a:br>
              <a:rPr lang="fi-FI" sz="1200" dirty="0">
                <a:solidFill>
                  <a:srgbClr val="222784"/>
                </a:solidFill>
                <a:effectLst/>
                <a:latin typeface="+mn-lt"/>
              </a:rPr>
            </a:br>
            <a:r>
              <a:rPr lang="fi-FI" sz="1200" dirty="0">
                <a:solidFill>
                  <a:srgbClr val="222784"/>
                </a:solidFill>
                <a:effectLst/>
                <a:latin typeface="+mn-lt"/>
              </a:rPr>
              <a:t>mahdollinen tarve uudelleenkouluttautumiselle</a:t>
            </a:r>
          </a:p>
          <a:p>
            <a:pPr marL="171450" indent="-171450">
              <a:lnSpc>
                <a:spcPts val="1200"/>
              </a:lnSpc>
              <a:spcBef>
                <a:spcPts val="848"/>
              </a:spcBef>
              <a:buSzPct val="90000"/>
              <a:buFontTx/>
              <a:buBlip>
                <a:blip r:embed="rId2"/>
              </a:buBlip>
            </a:pPr>
            <a:r>
              <a:rPr lang="fi-FI" sz="1200" dirty="0">
                <a:solidFill>
                  <a:srgbClr val="222784"/>
                </a:solidFill>
                <a:effectLst/>
                <a:latin typeface="+mn-lt"/>
              </a:rPr>
              <a:t>Lääkinnällisen tai ammatillisen kuntoutuksen tarve</a:t>
            </a:r>
          </a:p>
          <a:p>
            <a:pPr>
              <a:lnSpc>
                <a:spcPct val="100000"/>
              </a:lnSpc>
            </a:pPr>
            <a:endParaRPr lang="fi-FI" sz="1200" dirty="0"/>
          </a:p>
        </p:txBody>
      </p:sp>
      <p:sp>
        <p:nvSpPr>
          <p:cNvPr id="12" name="Tekstiruutu 11">
            <a:extLst>
              <a:ext uri="{FF2B5EF4-FFF2-40B4-BE49-F238E27FC236}">
                <a16:creationId xmlns:a16="http://schemas.microsoft.com/office/drawing/2014/main" id="{621AD470-EBB6-B8D2-F53D-61FC8776A326}"/>
              </a:ext>
            </a:extLst>
          </p:cNvPr>
          <p:cNvSpPr txBox="1"/>
          <p:nvPr userDrawn="1"/>
        </p:nvSpPr>
        <p:spPr>
          <a:xfrm>
            <a:off x="6646069" y="740588"/>
            <a:ext cx="5300662" cy="2864439"/>
          </a:xfrm>
          <a:prstGeom prst="rect">
            <a:avLst/>
          </a:prstGeom>
          <a:noFill/>
        </p:spPr>
        <p:txBody>
          <a:bodyPr wrap="square" rtlCol="0">
            <a:spAutoFit/>
          </a:bodyPr>
          <a:lstStyle/>
          <a:p>
            <a:pPr>
              <a:lnSpc>
                <a:spcPts val="1200"/>
              </a:lnSpc>
              <a:spcBef>
                <a:spcPts val="848"/>
              </a:spcBef>
              <a:buSzPct val="90000"/>
            </a:pPr>
            <a:r>
              <a:rPr lang="fi-FI" sz="1200" b="1" dirty="0">
                <a:solidFill>
                  <a:srgbClr val="222784"/>
                </a:solidFill>
                <a:effectLst/>
                <a:latin typeface="Calibri" panose="020F0502020204030204" pitchFamily="34" charset="0"/>
              </a:rPr>
              <a:t>Työllistymiseen, ammatilliseen osaamiseen ja opiskeluun liittyvät haasteet:</a:t>
            </a:r>
            <a:endParaRPr lang="fi-FI" sz="1200" dirty="0">
              <a:solidFill>
                <a:srgbClr val="222784"/>
              </a:solidFill>
              <a:effectLst/>
              <a:latin typeface="Calibri" panose="020F0502020204030204" pitchFamily="34" charset="0"/>
            </a:endParaRP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Vanhentunut tai puutteellinen osaaminen</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Pitkittynyt työttömyys</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Puuttuva tutkinto ja työkokemus</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Toistuvat palvelujen tai opintojen keskeytykset</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Työllistymistä edistävien palvelujen aikana havaitut haasteet</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Runsaista palveluista huolimatta työllistyminen ei etene</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Omatoimisuuden ja suunnitelmallisuuden puute</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Opiskelu- ja kuntoutussuunnitelma tehty ennen opintoja erityisoppilaitoksessa, tarve päivittämiselle valmistumisen jälkeen</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Opiskelijahuollon asiakkuus ja huoli opintojen aikana</a:t>
            </a:r>
          </a:p>
          <a:p>
            <a:pPr>
              <a:lnSpc>
                <a:spcPts val="1200"/>
              </a:lnSpc>
              <a:buSzPct val="90000"/>
            </a:pPr>
            <a:endParaRPr lang="fi-FI" sz="1200" dirty="0"/>
          </a:p>
        </p:txBody>
      </p:sp>
      <p:sp>
        <p:nvSpPr>
          <p:cNvPr id="13" name="Tekstiruutu 12">
            <a:extLst>
              <a:ext uri="{FF2B5EF4-FFF2-40B4-BE49-F238E27FC236}">
                <a16:creationId xmlns:a16="http://schemas.microsoft.com/office/drawing/2014/main" id="{9E7EAF3E-6D6A-62A6-B7D4-1C4D2D4E81DE}"/>
              </a:ext>
            </a:extLst>
          </p:cNvPr>
          <p:cNvSpPr txBox="1"/>
          <p:nvPr userDrawn="1"/>
        </p:nvSpPr>
        <p:spPr>
          <a:xfrm>
            <a:off x="550069" y="3575716"/>
            <a:ext cx="5300662" cy="2864439"/>
          </a:xfrm>
          <a:prstGeom prst="rect">
            <a:avLst/>
          </a:prstGeom>
          <a:noFill/>
        </p:spPr>
        <p:txBody>
          <a:bodyPr wrap="square" rtlCol="0">
            <a:spAutoFit/>
          </a:bodyPr>
          <a:lstStyle/>
          <a:p>
            <a:pPr>
              <a:lnSpc>
                <a:spcPts val="1200"/>
              </a:lnSpc>
              <a:spcBef>
                <a:spcPts val="848"/>
              </a:spcBef>
            </a:pPr>
            <a:r>
              <a:rPr lang="fi-FI" sz="1200" b="1" dirty="0">
                <a:solidFill>
                  <a:srgbClr val="222784"/>
                </a:solidFill>
                <a:effectLst/>
                <a:latin typeface="Calibri" panose="020F0502020204030204" pitchFamily="34" charset="0"/>
              </a:rPr>
              <a:t>Elämänhallinta ja arjen haasteet:</a:t>
            </a:r>
            <a:endParaRPr lang="fi-FI" sz="1200" dirty="0">
              <a:solidFill>
                <a:srgbClr val="222784"/>
              </a:solidFill>
              <a:effectLst/>
              <a:latin typeface="Calibri" panose="020F0502020204030204" pitchFamily="34" charset="0"/>
            </a:endParaRP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Asioiden hoitamatta jättäminen ja tapaamisten unohtaminen</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Ongelmat sosiaalisissa tilanteissa</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Taloudellinen tilanne heikko</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Perhetilanne hankala</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Vahvojen tukitoimien tarve</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Viranomaisasioiden hoitamatta jättäminen ja tapaamisten unohtaminen</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Yhteydenotot viranomaisiin aina jonkun muun avustuksella tai </a:t>
            </a:r>
            <a:br>
              <a:rPr lang="fi-FI" sz="1200" dirty="0">
                <a:solidFill>
                  <a:srgbClr val="222784"/>
                </a:solidFill>
                <a:effectLst/>
                <a:latin typeface="Calibri" panose="020F0502020204030204" pitchFamily="34" charset="0"/>
              </a:rPr>
            </a:br>
            <a:r>
              <a:rPr lang="fi-FI" sz="1200" dirty="0">
                <a:solidFill>
                  <a:srgbClr val="222784"/>
                </a:solidFill>
                <a:effectLst/>
                <a:latin typeface="Calibri" panose="020F0502020204030204" pitchFamily="34" charset="0"/>
              </a:rPr>
              <a:t>tarvitsee tukea asiointeihin</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Käyttää palveluja runsaasti tai asioi toistuvasti samoissa asioissa</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Heikot luku-, kirjoitus- ja digitaidot</a:t>
            </a:r>
          </a:p>
          <a:p>
            <a:pPr>
              <a:lnSpc>
                <a:spcPts val="1200"/>
              </a:lnSpc>
            </a:pPr>
            <a:endParaRPr lang="fi-FI" sz="1200" dirty="0"/>
          </a:p>
        </p:txBody>
      </p:sp>
      <p:sp>
        <p:nvSpPr>
          <p:cNvPr id="14" name="Tekstiruutu 13">
            <a:extLst>
              <a:ext uri="{FF2B5EF4-FFF2-40B4-BE49-F238E27FC236}">
                <a16:creationId xmlns:a16="http://schemas.microsoft.com/office/drawing/2014/main" id="{CCEED205-BB72-F2CB-DB58-693D27DA41FC}"/>
              </a:ext>
            </a:extLst>
          </p:cNvPr>
          <p:cNvSpPr txBox="1"/>
          <p:nvPr userDrawn="1"/>
        </p:nvSpPr>
        <p:spPr>
          <a:xfrm>
            <a:off x="6646069" y="3575716"/>
            <a:ext cx="5300662" cy="2351478"/>
          </a:xfrm>
          <a:prstGeom prst="rect">
            <a:avLst/>
          </a:prstGeom>
          <a:noFill/>
        </p:spPr>
        <p:txBody>
          <a:bodyPr wrap="square" rtlCol="0">
            <a:spAutoFit/>
          </a:bodyPr>
          <a:lstStyle/>
          <a:p>
            <a:pPr marL="0" indent="0">
              <a:lnSpc>
                <a:spcPts val="1200"/>
              </a:lnSpc>
              <a:spcBef>
                <a:spcPts val="848"/>
              </a:spcBef>
              <a:buFont typeface="Arial" panose="020B0604020202020204" pitchFamily="34" charset="0"/>
              <a:buNone/>
            </a:pPr>
            <a:r>
              <a:rPr lang="fi-FI" sz="1200" b="1" dirty="0">
                <a:solidFill>
                  <a:srgbClr val="222784"/>
                </a:solidFill>
                <a:effectLst/>
                <a:latin typeface="Calibri" panose="020F0502020204030204" pitchFamily="34" charset="0"/>
              </a:rPr>
              <a:t>Etuuksiin liittyvät haasteet:</a:t>
            </a:r>
            <a:endParaRPr lang="fi-FI" sz="1200" dirty="0">
              <a:solidFill>
                <a:srgbClr val="222784"/>
              </a:solidFill>
              <a:effectLst/>
              <a:latin typeface="Calibri" panose="020F0502020204030204" pitchFamily="34" charset="0"/>
            </a:endParaRP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Työmarkkinatukihistoria, esim. estävät lausunnot ja karenssit</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Työttömyysetuudella, vaikka työkyvyssä havaittuja puutteita</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Ensisijainen etuus puuttuu tai etuuksien hakemisessa haasteita, toimeentulotukiasiakkuus</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Hylätty etuushakemus, esim. kuntoutus- tai toimeentulotuki</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Päätös psykoterapiasta, mutta korvauksia ei ole haettu</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Opintojen eteneminen haasteellista ja opintotuen takaisinperintä</a:t>
            </a:r>
          </a:p>
          <a:p>
            <a:pPr marL="171450" indent="-171450">
              <a:lnSpc>
                <a:spcPts val="1200"/>
              </a:lnSpc>
              <a:spcBef>
                <a:spcPts val="848"/>
              </a:spcBef>
              <a:buSzPct val="90000"/>
              <a:buFontTx/>
              <a:buBlip>
                <a:blip r:embed="rId2"/>
              </a:buBlip>
            </a:pPr>
            <a:r>
              <a:rPr lang="fi-FI" sz="1200" dirty="0">
                <a:solidFill>
                  <a:srgbClr val="222784"/>
                </a:solidFill>
                <a:effectLst/>
                <a:latin typeface="Calibri" panose="020F0502020204030204" pitchFamily="34" charset="0"/>
              </a:rPr>
              <a:t>Opintolainan takaisinmaksussa vaikeuksia</a:t>
            </a:r>
          </a:p>
          <a:p>
            <a:pPr marL="171450" indent="-171450">
              <a:lnSpc>
                <a:spcPts val="1200"/>
              </a:lnSpc>
              <a:buFontTx/>
              <a:buBlip>
                <a:blip r:embed="rId2"/>
              </a:buBlip>
            </a:pPr>
            <a:endParaRPr lang="fi-FI" sz="1200" dirty="0"/>
          </a:p>
        </p:txBody>
      </p:sp>
      <p:sp>
        <p:nvSpPr>
          <p:cNvPr id="4" name="Alatunnisteen paikkamerkki 3">
            <a:extLst>
              <a:ext uri="{FF2B5EF4-FFF2-40B4-BE49-F238E27FC236}">
                <a16:creationId xmlns:a16="http://schemas.microsoft.com/office/drawing/2014/main" id="{E1D8AA3F-625A-7EFB-9AE0-E58287E85FE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Etunimi Sukunimi</a:t>
            </a:r>
            <a:endParaRPr lang="fi-FI" dirty="0"/>
          </a:p>
        </p:txBody>
      </p:sp>
      <p:sp>
        <p:nvSpPr>
          <p:cNvPr id="3" name="Päivämäärän paikkamerkki 2">
            <a:extLst>
              <a:ext uri="{FF2B5EF4-FFF2-40B4-BE49-F238E27FC236}">
                <a16:creationId xmlns:a16="http://schemas.microsoft.com/office/drawing/2014/main" id="{C18EE0BC-CD59-35CE-49B2-BFCF9674D0A6}"/>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C12D33AF-9231-EDD1-4C72-8173E8B1945E}"/>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spTree>
    <p:extLst>
      <p:ext uri="{BB962C8B-B14F-4D97-AF65-F5344CB8AC3E}">
        <p14:creationId xmlns:p14="http://schemas.microsoft.com/office/powerpoint/2010/main" val="426327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gnaalit, pohj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F04DAB3F-6FD0-CEBF-0D08-F79FB6990A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3533000"/>
            <a:ext cx="6096000" cy="2801940"/>
          </a:xfrm>
          <a:prstGeom prst="rect">
            <a:avLst/>
          </a:prstGeom>
          <a:solidFill>
            <a:srgbClr val="F4F4F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2CA9AED-45A5-B474-5C8A-206871E05A9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96000" y="3533000"/>
            <a:ext cx="6096000" cy="2804320"/>
          </a:xfrm>
          <a:prstGeom prst="rect">
            <a:avLst/>
          </a:prstGeom>
          <a:solidFill>
            <a:srgbClr val="222784">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05F1BE89-6988-D0FB-E550-85B025E2D3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745352"/>
            <a:ext cx="6096000" cy="2792412"/>
          </a:xfrm>
          <a:prstGeom prst="rect">
            <a:avLst/>
          </a:prstGeom>
          <a:solidFill>
            <a:srgbClr val="222784">
              <a:alpha val="20000"/>
            </a:srgb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F465921-4B1B-087A-74D7-D895E4CF482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96000" y="740588"/>
            <a:ext cx="6096000" cy="2801940"/>
          </a:xfrm>
          <a:prstGeom prst="rect">
            <a:avLst/>
          </a:prstGeom>
          <a:solidFill>
            <a:srgbClr val="F4F4F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6" name="Otsikko 32">
            <a:extLst>
              <a:ext uri="{FF2B5EF4-FFF2-40B4-BE49-F238E27FC236}">
                <a16:creationId xmlns:a16="http://schemas.microsoft.com/office/drawing/2014/main" id="{BC8F52FE-4473-6886-2A0C-12579AAA95D7}"/>
              </a:ext>
            </a:extLst>
          </p:cNvPr>
          <p:cNvSpPr>
            <a:spLocks noGrp="1"/>
          </p:cNvSpPr>
          <p:nvPr>
            <p:ph type="title" hasCustomPrompt="1"/>
          </p:nvPr>
        </p:nvSpPr>
        <p:spPr>
          <a:xfrm>
            <a:off x="2232660" y="0"/>
            <a:ext cx="7726680" cy="707400"/>
          </a:xfrm>
        </p:spPr>
        <p:txBody>
          <a:bodyPr>
            <a:normAutofit/>
          </a:bodyPr>
          <a:lstStyle>
            <a:lvl1pPr algn="ctr">
              <a:defRPr sz="3600"/>
            </a:lvl1pPr>
          </a:lstStyle>
          <a:p>
            <a:pPr>
              <a:lnSpc>
                <a:spcPts val="2850"/>
              </a:lnSpc>
              <a:spcBef>
                <a:spcPts val="848"/>
              </a:spcBef>
            </a:pPr>
            <a:r>
              <a:rPr lang="fi-FI" b="1" dirty="0">
                <a:solidFill>
                  <a:srgbClr val="222784"/>
                </a:solidFill>
                <a:effectLst/>
                <a:latin typeface="Calibri" panose="020F0502020204030204" pitchFamily="34" charset="0"/>
              </a:rPr>
              <a:t>Signaalit</a:t>
            </a:r>
            <a:endParaRPr lang="fi-FI" dirty="0">
              <a:solidFill>
                <a:srgbClr val="222784"/>
              </a:solidFill>
              <a:effectLst/>
              <a:latin typeface="Calibri" panose="020F0502020204030204" pitchFamily="34" charset="0"/>
            </a:endParaRPr>
          </a:p>
        </p:txBody>
      </p:sp>
      <p:sp>
        <p:nvSpPr>
          <p:cNvPr id="11" name="Tekstiruutu 10">
            <a:extLst>
              <a:ext uri="{FF2B5EF4-FFF2-40B4-BE49-F238E27FC236}">
                <a16:creationId xmlns:a16="http://schemas.microsoft.com/office/drawing/2014/main" id="{B6072AE4-4884-25A6-49F0-3551B3E6BD57}"/>
              </a:ext>
            </a:extLst>
          </p:cNvPr>
          <p:cNvSpPr txBox="1"/>
          <p:nvPr userDrawn="1"/>
        </p:nvSpPr>
        <p:spPr>
          <a:xfrm>
            <a:off x="550069" y="740588"/>
            <a:ext cx="5300662" cy="276999"/>
          </a:xfrm>
          <a:prstGeom prst="rect">
            <a:avLst/>
          </a:prstGeom>
          <a:noFill/>
        </p:spPr>
        <p:txBody>
          <a:bodyPr wrap="square" rtlCol="0">
            <a:spAutoFit/>
          </a:bodyPr>
          <a:lstStyle/>
          <a:p>
            <a:pPr>
              <a:lnSpc>
                <a:spcPct val="100000"/>
              </a:lnSpc>
              <a:spcBef>
                <a:spcPts val="848"/>
              </a:spcBef>
            </a:pPr>
            <a:r>
              <a:rPr lang="fi-FI" sz="1200" b="1" dirty="0">
                <a:solidFill>
                  <a:srgbClr val="222784"/>
                </a:solidFill>
                <a:effectLst/>
                <a:latin typeface="Calibri" panose="020F0502020204030204" pitchFamily="34" charset="0"/>
              </a:rPr>
              <a:t>Terveyteen ja hyvinvointiin liittyvät haasteet:</a:t>
            </a:r>
          </a:p>
        </p:txBody>
      </p:sp>
      <p:sp>
        <p:nvSpPr>
          <p:cNvPr id="15" name="Tekstin paikkamerkki 14">
            <a:extLst>
              <a:ext uri="{FF2B5EF4-FFF2-40B4-BE49-F238E27FC236}">
                <a16:creationId xmlns:a16="http://schemas.microsoft.com/office/drawing/2014/main" id="{9DC3C58E-728E-5935-7DD8-BE859A1E9F30}"/>
              </a:ext>
            </a:extLst>
          </p:cNvPr>
          <p:cNvSpPr>
            <a:spLocks noGrp="1"/>
          </p:cNvSpPr>
          <p:nvPr>
            <p:ph type="body" sz="quarter" idx="13"/>
          </p:nvPr>
        </p:nvSpPr>
        <p:spPr>
          <a:xfrm>
            <a:off x="550069" y="988926"/>
            <a:ext cx="5035550" cy="2317750"/>
          </a:xfrm>
        </p:spPr>
        <p:txBody>
          <a:bodyPr>
            <a:normAutofit/>
          </a:bodyPr>
          <a:lstStyle>
            <a:lvl1pPr marL="228600" indent="-228600">
              <a:buSzPct val="90000"/>
              <a:buFontTx/>
              <a:buBlip>
                <a:blip r:embed="rId2"/>
              </a:buBlip>
              <a:defRPr sz="1200">
                <a:solidFill>
                  <a:srgbClr val="222784"/>
                </a:solidFill>
              </a:defRPr>
            </a:lvl1pPr>
          </a:lstStyle>
          <a:p>
            <a:pPr lvl="0"/>
            <a:r>
              <a:rPr lang="fi-FI" dirty="0"/>
              <a:t>Muokkaa tekstin perustyylejä napsauttamalla</a:t>
            </a:r>
          </a:p>
        </p:txBody>
      </p:sp>
      <p:sp>
        <p:nvSpPr>
          <p:cNvPr id="12" name="Tekstiruutu 11">
            <a:extLst>
              <a:ext uri="{FF2B5EF4-FFF2-40B4-BE49-F238E27FC236}">
                <a16:creationId xmlns:a16="http://schemas.microsoft.com/office/drawing/2014/main" id="{621AD470-EBB6-B8D2-F53D-61FC8776A326}"/>
              </a:ext>
            </a:extLst>
          </p:cNvPr>
          <p:cNvSpPr txBox="1"/>
          <p:nvPr userDrawn="1"/>
        </p:nvSpPr>
        <p:spPr>
          <a:xfrm>
            <a:off x="6646069" y="740588"/>
            <a:ext cx="5300662" cy="248338"/>
          </a:xfrm>
          <a:prstGeom prst="rect">
            <a:avLst/>
          </a:prstGeom>
          <a:noFill/>
        </p:spPr>
        <p:txBody>
          <a:bodyPr wrap="square" rtlCol="0">
            <a:spAutoFit/>
          </a:bodyPr>
          <a:lstStyle/>
          <a:p>
            <a:pPr>
              <a:lnSpc>
                <a:spcPts val="1200"/>
              </a:lnSpc>
              <a:spcBef>
                <a:spcPts val="848"/>
              </a:spcBef>
              <a:buSzPct val="90000"/>
            </a:pPr>
            <a:r>
              <a:rPr lang="fi-FI" sz="1200" b="1" dirty="0">
                <a:solidFill>
                  <a:srgbClr val="222784"/>
                </a:solidFill>
                <a:effectLst/>
                <a:latin typeface="Calibri" panose="020F0502020204030204" pitchFamily="34" charset="0"/>
              </a:rPr>
              <a:t>Työllistymiseen, ammatilliseen osaamiseen ja opiskeluun liittyvät haasteet:</a:t>
            </a:r>
            <a:endParaRPr lang="fi-FI" sz="1200" dirty="0">
              <a:solidFill>
                <a:srgbClr val="222784"/>
              </a:solidFill>
              <a:effectLst/>
              <a:latin typeface="Calibri" panose="020F0502020204030204" pitchFamily="34" charset="0"/>
            </a:endParaRPr>
          </a:p>
        </p:txBody>
      </p:sp>
      <p:sp>
        <p:nvSpPr>
          <p:cNvPr id="16" name="Tekstin paikkamerkki 14">
            <a:extLst>
              <a:ext uri="{FF2B5EF4-FFF2-40B4-BE49-F238E27FC236}">
                <a16:creationId xmlns:a16="http://schemas.microsoft.com/office/drawing/2014/main" id="{20939A58-7328-FF32-8E8A-F3BFE2254080}"/>
              </a:ext>
            </a:extLst>
          </p:cNvPr>
          <p:cNvSpPr>
            <a:spLocks noGrp="1"/>
          </p:cNvSpPr>
          <p:nvPr>
            <p:ph type="body" sz="quarter" idx="14"/>
          </p:nvPr>
        </p:nvSpPr>
        <p:spPr>
          <a:xfrm>
            <a:off x="6646069" y="988926"/>
            <a:ext cx="5035550" cy="2317750"/>
          </a:xfrm>
        </p:spPr>
        <p:txBody>
          <a:bodyPr>
            <a:normAutofit/>
          </a:bodyPr>
          <a:lstStyle>
            <a:lvl1pPr marL="228600" indent="-228600">
              <a:buSzPct val="90000"/>
              <a:buFontTx/>
              <a:buBlip>
                <a:blip r:embed="rId2"/>
              </a:buBlip>
              <a:defRPr sz="1200">
                <a:solidFill>
                  <a:srgbClr val="222784"/>
                </a:solidFill>
              </a:defRPr>
            </a:lvl1pPr>
          </a:lstStyle>
          <a:p>
            <a:pPr lvl="0"/>
            <a:r>
              <a:rPr lang="fi-FI" dirty="0"/>
              <a:t>Muokkaa tekstin perustyylejä napsauttamalla</a:t>
            </a:r>
          </a:p>
        </p:txBody>
      </p:sp>
      <p:sp>
        <p:nvSpPr>
          <p:cNvPr id="13" name="Tekstiruutu 12">
            <a:extLst>
              <a:ext uri="{FF2B5EF4-FFF2-40B4-BE49-F238E27FC236}">
                <a16:creationId xmlns:a16="http://schemas.microsoft.com/office/drawing/2014/main" id="{9E7EAF3E-6D6A-62A6-B7D4-1C4D2D4E81DE}"/>
              </a:ext>
            </a:extLst>
          </p:cNvPr>
          <p:cNvSpPr txBox="1"/>
          <p:nvPr userDrawn="1"/>
        </p:nvSpPr>
        <p:spPr>
          <a:xfrm>
            <a:off x="550069" y="3575716"/>
            <a:ext cx="5300662" cy="248338"/>
          </a:xfrm>
          <a:prstGeom prst="rect">
            <a:avLst/>
          </a:prstGeom>
          <a:noFill/>
        </p:spPr>
        <p:txBody>
          <a:bodyPr wrap="square" rtlCol="0">
            <a:spAutoFit/>
          </a:bodyPr>
          <a:lstStyle/>
          <a:p>
            <a:pPr>
              <a:lnSpc>
                <a:spcPts val="1200"/>
              </a:lnSpc>
              <a:spcBef>
                <a:spcPts val="848"/>
              </a:spcBef>
            </a:pPr>
            <a:r>
              <a:rPr lang="fi-FI" sz="1200" b="1" dirty="0">
                <a:solidFill>
                  <a:srgbClr val="222784"/>
                </a:solidFill>
                <a:effectLst/>
                <a:latin typeface="Calibri" panose="020F0502020204030204" pitchFamily="34" charset="0"/>
              </a:rPr>
              <a:t>Elämänhallinta ja arjen haasteet:</a:t>
            </a:r>
            <a:endParaRPr lang="fi-FI" sz="1200" dirty="0">
              <a:solidFill>
                <a:srgbClr val="222784"/>
              </a:solidFill>
              <a:effectLst/>
              <a:latin typeface="Calibri" panose="020F0502020204030204" pitchFamily="34" charset="0"/>
            </a:endParaRPr>
          </a:p>
        </p:txBody>
      </p:sp>
      <p:sp>
        <p:nvSpPr>
          <p:cNvPr id="17" name="Tekstin paikkamerkki 14">
            <a:extLst>
              <a:ext uri="{FF2B5EF4-FFF2-40B4-BE49-F238E27FC236}">
                <a16:creationId xmlns:a16="http://schemas.microsoft.com/office/drawing/2014/main" id="{D5C1757F-E637-035B-AB55-A8BD8760AF16}"/>
              </a:ext>
            </a:extLst>
          </p:cNvPr>
          <p:cNvSpPr>
            <a:spLocks noGrp="1"/>
          </p:cNvSpPr>
          <p:nvPr>
            <p:ph type="body" sz="quarter" idx="15"/>
          </p:nvPr>
        </p:nvSpPr>
        <p:spPr>
          <a:xfrm>
            <a:off x="550069" y="3824054"/>
            <a:ext cx="5035550" cy="2317750"/>
          </a:xfrm>
        </p:spPr>
        <p:txBody>
          <a:bodyPr>
            <a:normAutofit/>
          </a:bodyPr>
          <a:lstStyle>
            <a:lvl1pPr marL="228600" indent="-228600">
              <a:buSzPct val="90000"/>
              <a:buFontTx/>
              <a:buBlip>
                <a:blip r:embed="rId2"/>
              </a:buBlip>
              <a:defRPr sz="1200">
                <a:solidFill>
                  <a:srgbClr val="222784"/>
                </a:solidFill>
              </a:defRPr>
            </a:lvl1pPr>
          </a:lstStyle>
          <a:p>
            <a:pPr lvl="0"/>
            <a:r>
              <a:rPr lang="fi-FI" dirty="0"/>
              <a:t>Muokkaa tekstin perustyylejä napsauttamalla</a:t>
            </a:r>
          </a:p>
        </p:txBody>
      </p:sp>
      <p:sp>
        <p:nvSpPr>
          <p:cNvPr id="14" name="Tekstiruutu 13">
            <a:extLst>
              <a:ext uri="{FF2B5EF4-FFF2-40B4-BE49-F238E27FC236}">
                <a16:creationId xmlns:a16="http://schemas.microsoft.com/office/drawing/2014/main" id="{CCEED205-BB72-F2CB-DB58-693D27DA41FC}"/>
              </a:ext>
            </a:extLst>
          </p:cNvPr>
          <p:cNvSpPr txBox="1"/>
          <p:nvPr userDrawn="1"/>
        </p:nvSpPr>
        <p:spPr>
          <a:xfrm>
            <a:off x="6646069" y="3575716"/>
            <a:ext cx="5300662" cy="248338"/>
          </a:xfrm>
          <a:prstGeom prst="rect">
            <a:avLst/>
          </a:prstGeom>
          <a:noFill/>
        </p:spPr>
        <p:txBody>
          <a:bodyPr wrap="square" rtlCol="0">
            <a:spAutoFit/>
          </a:bodyPr>
          <a:lstStyle/>
          <a:p>
            <a:pPr marL="0" indent="0">
              <a:lnSpc>
                <a:spcPts val="1200"/>
              </a:lnSpc>
              <a:spcBef>
                <a:spcPts val="848"/>
              </a:spcBef>
              <a:buFont typeface="Arial" panose="020B0604020202020204" pitchFamily="34" charset="0"/>
              <a:buNone/>
            </a:pPr>
            <a:r>
              <a:rPr lang="fi-FI" sz="1200" b="1" dirty="0">
                <a:solidFill>
                  <a:srgbClr val="222784"/>
                </a:solidFill>
                <a:effectLst/>
                <a:latin typeface="Calibri" panose="020F0502020204030204" pitchFamily="34" charset="0"/>
              </a:rPr>
              <a:t>Etuuksiin liittyvät haasteet:</a:t>
            </a:r>
            <a:endParaRPr lang="fi-FI" sz="1200" dirty="0">
              <a:solidFill>
                <a:srgbClr val="222784"/>
              </a:solidFill>
              <a:effectLst/>
              <a:latin typeface="Calibri" panose="020F0502020204030204" pitchFamily="34" charset="0"/>
            </a:endParaRPr>
          </a:p>
        </p:txBody>
      </p:sp>
      <p:sp>
        <p:nvSpPr>
          <p:cNvPr id="18" name="Tekstin paikkamerkki 14">
            <a:extLst>
              <a:ext uri="{FF2B5EF4-FFF2-40B4-BE49-F238E27FC236}">
                <a16:creationId xmlns:a16="http://schemas.microsoft.com/office/drawing/2014/main" id="{33F71D2C-855D-252A-A6A7-FF402DDE6DA3}"/>
              </a:ext>
            </a:extLst>
          </p:cNvPr>
          <p:cNvSpPr>
            <a:spLocks noGrp="1"/>
          </p:cNvSpPr>
          <p:nvPr>
            <p:ph type="body" sz="quarter" idx="16"/>
          </p:nvPr>
        </p:nvSpPr>
        <p:spPr>
          <a:xfrm>
            <a:off x="6646069" y="3824054"/>
            <a:ext cx="5035550" cy="2317750"/>
          </a:xfrm>
        </p:spPr>
        <p:txBody>
          <a:bodyPr>
            <a:normAutofit/>
          </a:bodyPr>
          <a:lstStyle>
            <a:lvl1pPr marL="228600" indent="-228600">
              <a:buSzPct val="90000"/>
              <a:buFontTx/>
              <a:buBlip>
                <a:blip r:embed="rId2"/>
              </a:buBlip>
              <a:defRPr sz="1200">
                <a:solidFill>
                  <a:srgbClr val="222784"/>
                </a:solidFill>
              </a:defRPr>
            </a:lvl1pPr>
          </a:lstStyle>
          <a:p>
            <a:pPr lvl="0"/>
            <a:r>
              <a:rPr lang="fi-FI" dirty="0"/>
              <a:t>Muokkaa tekstin perustyylejä napsauttamalla</a:t>
            </a:r>
          </a:p>
        </p:txBody>
      </p:sp>
      <p:sp>
        <p:nvSpPr>
          <p:cNvPr id="4" name="Alatunnisteen paikkamerkki 3">
            <a:extLst>
              <a:ext uri="{FF2B5EF4-FFF2-40B4-BE49-F238E27FC236}">
                <a16:creationId xmlns:a16="http://schemas.microsoft.com/office/drawing/2014/main" id="{E1D8AA3F-625A-7EFB-9AE0-E58287E85FE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Etunimi Sukunimi</a:t>
            </a:r>
          </a:p>
        </p:txBody>
      </p:sp>
      <p:sp>
        <p:nvSpPr>
          <p:cNvPr id="3" name="Päivämäärän paikkamerkki 2">
            <a:extLst>
              <a:ext uri="{FF2B5EF4-FFF2-40B4-BE49-F238E27FC236}">
                <a16:creationId xmlns:a16="http://schemas.microsoft.com/office/drawing/2014/main" id="{C18EE0BC-CD59-35CE-49B2-BFCF9674D0A6}"/>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C12D33AF-9231-EDD1-4C72-8173E8B1945E}"/>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spTree>
    <p:extLst>
      <p:ext uri="{BB962C8B-B14F-4D97-AF65-F5344CB8AC3E}">
        <p14:creationId xmlns:p14="http://schemas.microsoft.com/office/powerpoint/2010/main" val="60927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volupaukset">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4CC708D-F9D6-C1D0-5604-BBEC651B82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047999" y="493087"/>
            <a:ext cx="3262313" cy="3262313"/>
          </a:xfrm>
          <a:prstGeom prst="rect">
            <a:avLst/>
          </a:prstGeom>
        </p:spPr>
      </p:pic>
      <p:pic>
        <p:nvPicPr>
          <p:cNvPr id="9" name="Kuva 8">
            <a:extLst>
              <a:ext uri="{FF2B5EF4-FFF2-40B4-BE49-F238E27FC236}">
                <a16:creationId xmlns:a16="http://schemas.microsoft.com/office/drawing/2014/main" id="{12540399-0D0A-BCB1-C7D1-DAEE26E285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6095999" y="493087"/>
            <a:ext cx="3262313" cy="3262313"/>
          </a:xfrm>
          <a:prstGeom prst="rect">
            <a:avLst/>
          </a:prstGeom>
        </p:spPr>
      </p:pic>
      <p:pic>
        <p:nvPicPr>
          <p:cNvPr id="10" name="Kuva 9">
            <a:extLst>
              <a:ext uri="{FF2B5EF4-FFF2-40B4-BE49-F238E27FC236}">
                <a16:creationId xmlns:a16="http://schemas.microsoft.com/office/drawing/2014/main" id="{52BC9786-24E5-3208-80E0-8F717C826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3047999" y="3281537"/>
            <a:ext cx="3262313" cy="3262313"/>
          </a:xfrm>
          <a:prstGeom prst="rect">
            <a:avLst/>
          </a:prstGeom>
        </p:spPr>
      </p:pic>
      <p:pic>
        <p:nvPicPr>
          <p:cNvPr id="11" name="Kuva 10">
            <a:extLst>
              <a:ext uri="{FF2B5EF4-FFF2-40B4-BE49-F238E27FC236}">
                <a16:creationId xmlns:a16="http://schemas.microsoft.com/office/drawing/2014/main" id="{3D24B9D1-992A-B270-58A5-B3D851C7B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095999" y="3281537"/>
            <a:ext cx="3262313" cy="3262313"/>
          </a:xfrm>
          <a:prstGeom prst="rect">
            <a:avLst/>
          </a:prstGeom>
        </p:spPr>
      </p:pic>
      <p:sp>
        <p:nvSpPr>
          <p:cNvPr id="6" name="Otsikko 32">
            <a:extLst>
              <a:ext uri="{FF2B5EF4-FFF2-40B4-BE49-F238E27FC236}">
                <a16:creationId xmlns:a16="http://schemas.microsoft.com/office/drawing/2014/main" id="{9580B067-F38F-19C7-8E8D-90C7DD3DBDFC}"/>
              </a:ext>
            </a:extLst>
          </p:cNvPr>
          <p:cNvSpPr>
            <a:spLocks noGrp="1"/>
          </p:cNvSpPr>
          <p:nvPr>
            <p:ph type="title" hasCustomPrompt="1"/>
          </p:nvPr>
        </p:nvSpPr>
        <p:spPr>
          <a:xfrm>
            <a:off x="2232660" y="0"/>
            <a:ext cx="7726680" cy="707400"/>
          </a:xfrm>
        </p:spPr>
        <p:txBody>
          <a:bodyPr>
            <a:normAutofit/>
          </a:bodyPr>
          <a:lstStyle>
            <a:lvl1pPr algn="ctr">
              <a:defRPr sz="3600"/>
            </a:lvl1pPr>
          </a:lstStyle>
          <a:p>
            <a:pPr>
              <a:lnSpc>
                <a:spcPts val="2850"/>
              </a:lnSpc>
              <a:spcBef>
                <a:spcPts val="848"/>
              </a:spcBef>
            </a:pPr>
            <a:r>
              <a:rPr lang="fi-FI" b="1" dirty="0">
                <a:solidFill>
                  <a:srgbClr val="222784"/>
                </a:solidFill>
                <a:effectLst/>
                <a:latin typeface="Calibri" panose="020F0502020204030204" pitchFamily="34" charset="0"/>
              </a:rPr>
              <a:t>Arvolupaukset</a:t>
            </a:r>
            <a:endParaRPr lang="fi-FI" dirty="0">
              <a:solidFill>
                <a:srgbClr val="222784"/>
              </a:solidFill>
              <a:effectLst/>
              <a:latin typeface="Calibri" panose="020F0502020204030204" pitchFamily="34" charset="0"/>
            </a:endParaRPr>
          </a:p>
        </p:txBody>
      </p:sp>
      <p:sp>
        <p:nvSpPr>
          <p:cNvPr id="12" name="Tekstiruutu 11">
            <a:extLst>
              <a:ext uri="{FF2B5EF4-FFF2-40B4-BE49-F238E27FC236}">
                <a16:creationId xmlns:a16="http://schemas.microsoft.com/office/drawing/2014/main" id="{ECB0F342-8E1A-B4BC-6CF7-EF966DB1F16C}"/>
              </a:ext>
            </a:extLst>
          </p:cNvPr>
          <p:cNvSpPr txBox="1"/>
          <p:nvPr userDrawn="1"/>
        </p:nvSpPr>
        <p:spPr>
          <a:xfrm>
            <a:off x="3432571" y="972880"/>
            <a:ext cx="24931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Arvolupaus asiakkaalle: </a:t>
            </a:r>
            <a:endParaRPr lang="fi-FI" sz="1200" dirty="0">
              <a:solidFill>
                <a:srgbClr val="222784"/>
              </a:solidFill>
              <a:effectLst/>
              <a:latin typeface="Calibri" panose="020F0502020204030204" pitchFamily="34" charset="0"/>
            </a:endParaRPr>
          </a:p>
        </p:txBody>
      </p:sp>
      <p:sp>
        <p:nvSpPr>
          <p:cNvPr id="19" name="Tekstin paikkamerkki 18">
            <a:extLst>
              <a:ext uri="{FF2B5EF4-FFF2-40B4-BE49-F238E27FC236}">
                <a16:creationId xmlns:a16="http://schemas.microsoft.com/office/drawing/2014/main" id="{EB918691-756E-0275-F055-F1D76D23C716}"/>
              </a:ext>
            </a:extLst>
          </p:cNvPr>
          <p:cNvSpPr>
            <a:spLocks noGrp="1"/>
          </p:cNvSpPr>
          <p:nvPr>
            <p:ph type="body" sz="quarter" idx="13"/>
          </p:nvPr>
        </p:nvSpPr>
        <p:spPr>
          <a:xfrm>
            <a:off x="3554412" y="1289565"/>
            <a:ext cx="2249487" cy="1871662"/>
          </a:xfrm>
        </p:spPr>
        <p:txBody>
          <a:bodyPr>
            <a:normAutofit/>
          </a:bodyPr>
          <a:lstStyle>
            <a:lvl1pPr marL="0" indent="0" algn="ctr">
              <a:buNone/>
              <a:defRPr sz="1200">
                <a:solidFill>
                  <a:srgbClr val="222784"/>
                </a:solidFill>
              </a:defRPr>
            </a:lvl1pPr>
          </a:lstStyle>
          <a:p>
            <a:pPr lvl="0"/>
            <a:r>
              <a:rPr lang="fi-FI" dirty="0"/>
              <a:t>Muokkaa tekstin perustyylejä napsauttamalla</a:t>
            </a:r>
          </a:p>
        </p:txBody>
      </p:sp>
      <p:sp>
        <p:nvSpPr>
          <p:cNvPr id="13" name="Tekstiruutu 12">
            <a:extLst>
              <a:ext uri="{FF2B5EF4-FFF2-40B4-BE49-F238E27FC236}">
                <a16:creationId xmlns:a16="http://schemas.microsoft.com/office/drawing/2014/main" id="{FE15B4DD-27E7-E932-84C7-80E727E5AAB3}"/>
              </a:ext>
            </a:extLst>
          </p:cNvPr>
          <p:cNvSpPr txBox="1"/>
          <p:nvPr userDrawn="1"/>
        </p:nvSpPr>
        <p:spPr>
          <a:xfrm>
            <a:off x="6480571" y="951407"/>
            <a:ext cx="24931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Arvolupaus TYM-asiantuntijoille: </a:t>
            </a:r>
            <a:endParaRPr lang="fi-FI" sz="1200" dirty="0">
              <a:solidFill>
                <a:srgbClr val="222784"/>
              </a:solidFill>
              <a:effectLst/>
              <a:latin typeface="Calibri" panose="020F0502020204030204" pitchFamily="34" charset="0"/>
            </a:endParaRPr>
          </a:p>
        </p:txBody>
      </p:sp>
      <p:sp>
        <p:nvSpPr>
          <p:cNvPr id="20" name="Tekstin paikkamerkki 18">
            <a:extLst>
              <a:ext uri="{FF2B5EF4-FFF2-40B4-BE49-F238E27FC236}">
                <a16:creationId xmlns:a16="http://schemas.microsoft.com/office/drawing/2014/main" id="{A14CD4E0-9C25-F2C0-4E2D-77C240D2CA2B}"/>
              </a:ext>
            </a:extLst>
          </p:cNvPr>
          <p:cNvSpPr>
            <a:spLocks noGrp="1"/>
          </p:cNvSpPr>
          <p:nvPr>
            <p:ph type="body" sz="quarter" idx="14"/>
          </p:nvPr>
        </p:nvSpPr>
        <p:spPr>
          <a:xfrm>
            <a:off x="6602412" y="1266200"/>
            <a:ext cx="2249487" cy="1871662"/>
          </a:xfrm>
        </p:spPr>
        <p:txBody>
          <a:bodyPr>
            <a:normAutofit/>
          </a:bodyPr>
          <a:lstStyle>
            <a:lvl1pPr marL="0" indent="0" algn="ctr">
              <a:buNone/>
              <a:defRPr sz="1200">
                <a:solidFill>
                  <a:srgbClr val="222784"/>
                </a:solidFill>
              </a:defRPr>
            </a:lvl1pPr>
          </a:lstStyle>
          <a:p>
            <a:pPr lvl="0"/>
            <a:r>
              <a:rPr lang="fi-FI" dirty="0"/>
              <a:t>Muokkaa tekstin perustyylejä napsauttamalla</a:t>
            </a:r>
          </a:p>
        </p:txBody>
      </p:sp>
      <p:sp>
        <p:nvSpPr>
          <p:cNvPr id="14" name="Tekstiruutu 13">
            <a:extLst>
              <a:ext uri="{FF2B5EF4-FFF2-40B4-BE49-F238E27FC236}">
                <a16:creationId xmlns:a16="http://schemas.microsoft.com/office/drawing/2014/main" id="{3D1F674F-FB22-4E87-9155-F014B96DCEC5}"/>
              </a:ext>
            </a:extLst>
          </p:cNvPr>
          <p:cNvSpPr txBox="1"/>
          <p:nvPr userDrawn="1"/>
        </p:nvSpPr>
        <p:spPr>
          <a:xfrm>
            <a:off x="3432571" y="3801254"/>
            <a:ext cx="24931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1" dirty="0">
                <a:solidFill>
                  <a:srgbClr val="222784"/>
                </a:solidFill>
                <a:effectLst/>
                <a:latin typeface="Calibri" panose="020F0502020204030204" pitchFamily="34" charset="0"/>
              </a:rPr>
              <a:t>Arvolupaus organisaatioille:</a:t>
            </a:r>
            <a:endParaRPr lang="fi-FI" sz="1200" dirty="0">
              <a:solidFill>
                <a:srgbClr val="222784"/>
              </a:solidFill>
              <a:effectLst/>
              <a:latin typeface="Calibri" panose="020F0502020204030204" pitchFamily="34" charset="0"/>
            </a:endParaRPr>
          </a:p>
        </p:txBody>
      </p:sp>
      <p:sp>
        <p:nvSpPr>
          <p:cNvPr id="21" name="Tekstin paikkamerkki 18">
            <a:extLst>
              <a:ext uri="{FF2B5EF4-FFF2-40B4-BE49-F238E27FC236}">
                <a16:creationId xmlns:a16="http://schemas.microsoft.com/office/drawing/2014/main" id="{119BD899-D970-FC0C-0127-22BCBFEED04C}"/>
              </a:ext>
            </a:extLst>
          </p:cNvPr>
          <p:cNvSpPr>
            <a:spLocks noGrp="1"/>
          </p:cNvSpPr>
          <p:nvPr>
            <p:ph type="body" sz="quarter" idx="15"/>
          </p:nvPr>
        </p:nvSpPr>
        <p:spPr>
          <a:xfrm>
            <a:off x="3554412" y="4045303"/>
            <a:ext cx="2249487" cy="1871662"/>
          </a:xfrm>
        </p:spPr>
        <p:txBody>
          <a:bodyPr>
            <a:normAutofit/>
          </a:bodyPr>
          <a:lstStyle>
            <a:lvl1pPr marL="0" indent="0" algn="ctr">
              <a:buNone/>
              <a:defRPr sz="1200">
                <a:solidFill>
                  <a:srgbClr val="222784"/>
                </a:solidFill>
              </a:defRPr>
            </a:lvl1pPr>
          </a:lstStyle>
          <a:p>
            <a:pPr lvl="0"/>
            <a:r>
              <a:rPr lang="fi-FI" dirty="0"/>
              <a:t>Muokkaa tekstin perustyylejä napsauttamalla</a:t>
            </a:r>
          </a:p>
        </p:txBody>
      </p:sp>
      <p:sp>
        <p:nvSpPr>
          <p:cNvPr id="15" name="Tekstiruutu 14">
            <a:extLst>
              <a:ext uri="{FF2B5EF4-FFF2-40B4-BE49-F238E27FC236}">
                <a16:creationId xmlns:a16="http://schemas.microsoft.com/office/drawing/2014/main" id="{D448FFB8-48F5-6307-2A62-174A50C8E068}"/>
              </a:ext>
            </a:extLst>
          </p:cNvPr>
          <p:cNvSpPr txBox="1"/>
          <p:nvPr userDrawn="1"/>
        </p:nvSpPr>
        <p:spPr>
          <a:xfrm>
            <a:off x="6480571" y="3849151"/>
            <a:ext cx="2493168" cy="229102"/>
          </a:xfrm>
          <a:prstGeom prst="rect">
            <a:avLst/>
          </a:prstGeom>
          <a:noFill/>
        </p:spPr>
        <p:txBody>
          <a:bodyPr wrap="square" rtlCol="0">
            <a:spAutoFit/>
          </a:bodyPr>
          <a:lstStyle/>
          <a:p>
            <a:pPr algn="ctr">
              <a:lnSpc>
                <a:spcPts val="975"/>
              </a:lnSpc>
              <a:spcBef>
                <a:spcPts val="848"/>
              </a:spcBef>
            </a:pPr>
            <a:r>
              <a:rPr lang="fi-FI" sz="1200" b="1" dirty="0">
                <a:solidFill>
                  <a:srgbClr val="222784"/>
                </a:solidFill>
                <a:effectLst/>
                <a:latin typeface="+mj-lt"/>
              </a:rPr>
              <a:t>Yhteiskunnallinen arvolupaus: </a:t>
            </a:r>
            <a:endParaRPr lang="fi-FI" sz="1200" dirty="0">
              <a:solidFill>
                <a:srgbClr val="222784"/>
              </a:solidFill>
              <a:effectLst/>
              <a:latin typeface="+mj-lt"/>
            </a:endParaRPr>
          </a:p>
        </p:txBody>
      </p:sp>
      <p:sp>
        <p:nvSpPr>
          <p:cNvPr id="22" name="Tekstin paikkamerkki 18">
            <a:extLst>
              <a:ext uri="{FF2B5EF4-FFF2-40B4-BE49-F238E27FC236}">
                <a16:creationId xmlns:a16="http://schemas.microsoft.com/office/drawing/2014/main" id="{41DC1FDF-1D28-594F-1A5D-EB720CBC8E06}"/>
              </a:ext>
            </a:extLst>
          </p:cNvPr>
          <p:cNvSpPr>
            <a:spLocks noGrp="1"/>
          </p:cNvSpPr>
          <p:nvPr>
            <p:ph type="body" sz="quarter" idx="16"/>
          </p:nvPr>
        </p:nvSpPr>
        <p:spPr>
          <a:xfrm>
            <a:off x="6602412" y="4045303"/>
            <a:ext cx="2249487" cy="1871662"/>
          </a:xfrm>
        </p:spPr>
        <p:txBody>
          <a:bodyPr>
            <a:normAutofit/>
          </a:bodyPr>
          <a:lstStyle>
            <a:lvl1pPr marL="0" indent="0" algn="ctr">
              <a:buNone/>
              <a:defRPr sz="1200">
                <a:solidFill>
                  <a:srgbClr val="222784"/>
                </a:solidFill>
              </a:defRPr>
            </a:lvl1pPr>
          </a:lstStyle>
          <a:p>
            <a:pPr lvl="0"/>
            <a:r>
              <a:rPr lang="fi-FI" dirty="0"/>
              <a:t>Muokkaa tekstin perustyylejä napsauttamalla</a:t>
            </a:r>
          </a:p>
        </p:txBody>
      </p:sp>
      <p:sp>
        <p:nvSpPr>
          <p:cNvPr id="4" name="Alatunnisteen paikkamerkki 3">
            <a:extLst>
              <a:ext uri="{FF2B5EF4-FFF2-40B4-BE49-F238E27FC236}">
                <a16:creationId xmlns:a16="http://schemas.microsoft.com/office/drawing/2014/main" id="{FFAA3C19-D2E6-D75F-DB0B-FF75A4E3E6FF}"/>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Etunimi Sukunimi</a:t>
            </a:r>
          </a:p>
        </p:txBody>
      </p:sp>
      <p:sp>
        <p:nvSpPr>
          <p:cNvPr id="3" name="Päivämäärän paikkamerkki 2">
            <a:extLst>
              <a:ext uri="{FF2B5EF4-FFF2-40B4-BE49-F238E27FC236}">
                <a16:creationId xmlns:a16="http://schemas.microsoft.com/office/drawing/2014/main" id="{A2B9134F-9D87-28BC-CF95-E32ED787D34F}"/>
              </a:ext>
              <a:ext uri="{C183D7F6-B498-43B3-948B-1728B52AA6E4}">
                <adec:decorative xmlns:adec="http://schemas.microsoft.com/office/drawing/2017/decorative" val="1"/>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074C572C-A3B6-1959-8AB0-02DA9CA8AD35}"/>
              </a:ext>
              <a:ext uri="{C183D7F6-B498-43B3-948B-1728B52AA6E4}">
                <adec:decorative xmlns:adec="http://schemas.microsoft.com/office/drawing/2017/decorative" val="1"/>
              </a:ext>
            </a:extLst>
          </p:cNvPr>
          <p:cNvSpPr>
            <a:spLocks noGrp="1"/>
          </p:cNvSpPr>
          <p:nvPr>
            <p:ph type="sldNum" sz="quarter" idx="12"/>
          </p:nvPr>
        </p:nvSpPr>
        <p:spPr/>
        <p:txBody>
          <a:bodyPr/>
          <a:lstStyle/>
          <a:p>
            <a:fld id="{57AD77BC-5D26-4B8B-97B9-F0B1AD892D50}" type="slidenum">
              <a:rPr lang="fi-FI" smtClean="0"/>
              <a:pPr/>
              <a:t>‹#›</a:t>
            </a:fld>
            <a:endParaRPr lang="fi-FI" dirty="0"/>
          </a:p>
        </p:txBody>
      </p:sp>
    </p:spTree>
    <p:extLst>
      <p:ext uri="{BB962C8B-B14F-4D97-AF65-F5344CB8AC3E}">
        <p14:creationId xmlns:p14="http://schemas.microsoft.com/office/powerpoint/2010/main" val="354885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6319AE49-EE36-19D8-00FD-8B5AF8AA2AB5}"/>
              </a:ext>
              <a:ext uri="{C183D7F6-B498-43B3-948B-1728B52AA6E4}">
                <adec:decorative xmlns:adec="http://schemas.microsoft.com/office/drawing/2017/decorative" val="1"/>
              </a:ext>
            </a:extLst>
          </p:cNvPr>
          <p:cNvSpPr/>
          <p:nvPr userDrawn="1"/>
        </p:nvSpPr>
        <p:spPr>
          <a:xfrm>
            <a:off x="0" y="6347460"/>
            <a:ext cx="12192000" cy="510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a:extLst>
              <a:ext uri="{FF2B5EF4-FFF2-40B4-BE49-F238E27FC236}">
                <a16:creationId xmlns:a16="http://schemas.microsoft.com/office/drawing/2014/main" id="{48130288-A47F-703D-08C6-D2F5E4B7AE66}"/>
              </a:ext>
            </a:extLst>
          </p:cNvPr>
          <p:cNvSpPr>
            <a:spLocks noGrp="1"/>
          </p:cNvSpPr>
          <p:nvPr>
            <p:ph type="title"/>
          </p:nvPr>
        </p:nvSpPr>
        <p:spPr>
          <a:xfrm>
            <a:off x="2941320" y="187802"/>
            <a:ext cx="7726680" cy="1325563"/>
          </a:xfrm>
          <a:prstGeom prst="rect">
            <a:avLst/>
          </a:prstGeom>
        </p:spPr>
        <p:txBody>
          <a:bodyPr vert="horz" lIns="91440" tIns="45720" rIns="91440" bIns="45720" rtlCol="0" anchor="b">
            <a:normAutofit/>
          </a:bodyPr>
          <a:lstStyle/>
          <a:p>
            <a:endParaRPr lang="fi-FI" dirty="0"/>
          </a:p>
        </p:txBody>
      </p:sp>
      <p:sp>
        <p:nvSpPr>
          <p:cNvPr id="3" name="Tekstin paikkamerkki 2">
            <a:extLst>
              <a:ext uri="{FF2B5EF4-FFF2-40B4-BE49-F238E27FC236}">
                <a16:creationId xmlns:a16="http://schemas.microsoft.com/office/drawing/2014/main" id="{BA77BA6F-52D6-2B49-8FC5-72E5D00B7588}"/>
              </a:ext>
            </a:extLst>
          </p:cNvPr>
          <p:cNvSpPr>
            <a:spLocks noGrp="1"/>
          </p:cNvSpPr>
          <p:nvPr>
            <p:ph type="body" idx="1"/>
          </p:nvPr>
        </p:nvSpPr>
        <p:spPr>
          <a:xfrm>
            <a:off x="2941320" y="1831182"/>
            <a:ext cx="7726680" cy="4351338"/>
          </a:xfrm>
          <a:prstGeom prst="rect">
            <a:avLst/>
          </a:prstGeom>
        </p:spPr>
        <p:txBody>
          <a:bodyPr vert="horz" lIns="91440" tIns="45720" rIns="91440" bIns="45720" rtlCol="0" anchor="t">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40D1893F-8E85-017E-27B9-298C0B31BD53}"/>
              </a:ext>
              <a:ext uri="{C183D7F6-B498-43B3-948B-1728B52AA6E4}">
                <adec:decorative xmlns:adec="http://schemas.microsoft.com/office/drawing/2017/decorative" val="1"/>
              </a:ext>
            </a:extLst>
          </p:cNvPr>
          <p:cNvSpPr>
            <a:spLocks noGrp="1"/>
          </p:cNvSpPr>
          <p:nvPr>
            <p:ph type="dt" sz="half" idx="2"/>
          </p:nvPr>
        </p:nvSpPr>
        <p:spPr>
          <a:xfrm>
            <a:off x="8547100" y="6428581"/>
            <a:ext cx="2231898" cy="365125"/>
          </a:xfrm>
          <a:prstGeom prst="rect">
            <a:avLst/>
          </a:prstGeom>
        </p:spPr>
        <p:txBody>
          <a:bodyPr vert="horz" lIns="91440" tIns="45720" rIns="91440" bIns="45720" rtlCol="0" anchor="ctr"/>
          <a:lstStyle>
            <a:lvl1pPr algn="ctr">
              <a:defRPr sz="1100">
                <a:solidFill>
                  <a:srgbClr val="222784"/>
                </a:solidFill>
              </a:defRPr>
            </a:lvl1pPr>
          </a:lstStyle>
          <a:p>
            <a:fld id="{C55D4679-E917-4372-ABCB-7DDB3C8E1F3E}" type="datetime1">
              <a:rPr lang="fi-FI" smtClean="0"/>
              <a:t>28.10.2024</a:t>
            </a:fld>
            <a:endParaRPr lang="fi-FI" dirty="0"/>
          </a:p>
        </p:txBody>
      </p:sp>
      <p:sp>
        <p:nvSpPr>
          <p:cNvPr id="5" name="Alatunnisteen paikkamerkki 4">
            <a:extLst>
              <a:ext uri="{FF2B5EF4-FFF2-40B4-BE49-F238E27FC236}">
                <a16:creationId xmlns:a16="http://schemas.microsoft.com/office/drawing/2014/main" id="{81C8FE0A-7F81-1EF4-55E1-735427AD761B}"/>
              </a:ext>
              <a:ext uri="{C183D7F6-B498-43B3-948B-1728B52AA6E4}">
                <adec:decorative xmlns:adec="http://schemas.microsoft.com/office/drawing/2017/decorative" val="1"/>
              </a:ext>
            </a:extLst>
          </p:cNvPr>
          <p:cNvSpPr>
            <a:spLocks noGrp="1"/>
          </p:cNvSpPr>
          <p:nvPr>
            <p:ph type="ftr" sz="quarter" idx="3"/>
          </p:nvPr>
        </p:nvSpPr>
        <p:spPr>
          <a:xfrm>
            <a:off x="4390898" y="6428581"/>
            <a:ext cx="4114800" cy="365125"/>
          </a:xfrm>
          <a:prstGeom prst="rect">
            <a:avLst/>
          </a:prstGeom>
        </p:spPr>
        <p:txBody>
          <a:bodyPr vert="horz" lIns="91440" tIns="45720" rIns="91440" bIns="45720" rtlCol="0" anchor="ctr"/>
          <a:lstStyle>
            <a:lvl1pPr algn="r">
              <a:defRPr sz="1100">
                <a:solidFill>
                  <a:srgbClr val="222784"/>
                </a:solidFill>
              </a:defRPr>
            </a:lvl1pPr>
          </a:lstStyle>
          <a:p>
            <a:r>
              <a:rPr lang="fi-FI"/>
              <a:t>Etunimi Sukunimi</a:t>
            </a:r>
            <a:endParaRPr lang="fi-FI" dirty="0"/>
          </a:p>
        </p:txBody>
      </p:sp>
      <p:sp>
        <p:nvSpPr>
          <p:cNvPr id="6" name="Dian numeron paikkamerkki 5">
            <a:extLst>
              <a:ext uri="{FF2B5EF4-FFF2-40B4-BE49-F238E27FC236}">
                <a16:creationId xmlns:a16="http://schemas.microsoft.com/office/drawing/2014/main" id="{CB93A033-ACC1-F28B-677F-2279CD01C280}"/>
              </a:ext>
              <a:ext uri="{C183D7F6-B498-43B3-948B-1728B52AA6E4}">
                <adec:decorative xmlns:adec="http://schemas.microsoft.com/office/drawing/2017/decorative" val="1"/>
              </a:ext>
            </a:extLst>
          </p:cNvPr>
          <p:cNvSpPr>
            <a:spLocks noGrp="1"/>
          </p:cNvSpPr>
          <p:nvPr>
            <p:ph type="sldNum" sz="quarter" idx="4"/>
          </p:nvPr>
        </p:nvSpPr>
        <p:spPr>
          <a:xfrm>
            <a:off x="10820400" y="6428581"/>
            <a:ext cx="1371600" cy="365125"/>
          </a:xfrm>
          <a:prstGeom prst="rect">
            <a:avLst/>
          </a:prstGeom>
        </p:spPr>
        <p:txBody>
          <a:bodyPr vert="horz" lIns="91440" tIns="45720" rIns="91440" bIns="45720" rtlCol="0" anchor="ctr"/>
          <a:lstStyle>
            <a:lvl1pPr algn="l">
              <a:defRPr sz="1100">
                <a:solidFill>
                  <a:srgbClr val="222784"/>
                </a:solidFill>
              </a:defRPr>
            </a:lvl1pPr>
          </a:lstStyle>
          <a:p>
            <a:fld id="{57AD77BC-5D26-4B8B-97B9-F0B1AD892D50}" type="slidenum">
              <a:rPr lang="fi-FI" smtClean="0"/>
              <a:pPr/>
              <a:t>‹#›</a:t>
            </a:fld>
            <a:endParaRPr lang="fi-FI" dirty="0"/>
          </a:p>
        </p:txBody>
      </p:sp>
      <p:cxnSp>
        <p:nvCxnSpPr>
          <p:cNvPr id="11" name="Suora yhdysviiva 10">
            <a:extLst>
              <a:ext uri="{FF2B5EF4-FFF2-40B4-BE49-F238E27FC236}">
                <a16:creationId xmlns:a16="http://schemas.microsoft.com/office/drawing/2014/main" id="{5FE418FE-58F4-3DFB-0A96-67C1EC2E02E4}"/>
              </a:ext>
              <a:ext uri="{C183D7F6-B498-43B3-948B-1728B52AA6E4}">
                <adec:decorative xmlns:adec="http://schemas.microsoft.com/office/drawing/2017/decorative" val="1"/>
              </a:ext>
            </a:extLst>
          </p:cNvPr>
          <p:cNvCxnSpPr>
            <a:cxnSpLocks/>
          </p:cNvCxnSpPr>
          <p:nvPr userDrawn="1"/>
        </p:nvCxnSpPr>
        <p:spPr>
          <a:xfrm>
            <a:off x="0" y="6347460"/>
            <a:ext cx="12192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Kuva 19">
            <a:extLst>
              <a:ext uri="{FF2B5EF4-FFF2-40B4-BE49-F238E27FC236}">
                <a16:creationId xmlns:a16="http://schemas.microsoft.com/office/drawing/2014/main" id="{DA3D88E1-8F1A-75DC-2156-B64B15A311D3}"/>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515" y="6423310"/>
            <a:ext cx="2916000" cy="346837"/>
          </a:xfrm>
          <a:prstGeom prst="rect">
            <a:avLst/>
          </a:prstGeom>
        </p:spPr>
      </p:pic>
    </p:spTree>
    <p:extLst>
      <p:ext uri="{BB962C8B-B14F-4D97-AF65-F5344CB8AC3E}">
        <p14:creationId xmlns:p14="http://schemas.microsoft.com/office/powerpoint/2010/main" val="410850217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69" r:id="rId4"/>
    <p:sldLayoutId id="2147483670" r:id="rId5"/>
    <p:sldLayoutId id="2147483664" r:id="rId6"/>
    <p:sldLayoutId id="2147483665" r:id="rId7"/>
    <p:sldLayoutId id="2147483666" r:id="rId8"/>
    <p:sldLayoutId id="2147483667" r:id="rId9"/>
  </p:sldLayoutIdLst>
  <p:hf hdr="0"/>
  <p:txStyles>
    <p:titleStyle>
      <a:lvl1pPr algn="l" defTabSz="914400" rtl="0" eaLnBrk="1" latinLnBrk="0" hangingPunct="1">
        <a:lnSpc>
          <a:spcPct val="90000"/>
        </a:lnSpc>
        <a:spcBef>
          <a:spcPct val="0"/>
        </a:spcBef>
        <a:buNone/>
        <a:defRPr sz="4400" b="1" kern="1200">
          <a:solidFill>
            <a:srgbClr val="22278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B840B-CE40-43DF-9EE3-2E1E3D2275D7}"/>
              </a:ext>
            </a:extLst>
          </p:cNvPr>
          <p:cNvSpPr>
            <a:spLocks noGrp="1"/>
          </p:cNvSpPr>
          <p:nvPr>
            <p:ph type="ctrTitle"/>
          </p:nvPr>
        </p:nvSpPr>
        <p:spPr>
          <a:xfrm>
            <a:off x="2316000" y="1279525"/>
            <a:ext cx="7560000" cy="2856540"/>
          </a:xfrm>
        </p:spPr>
        <p:txBody>
          <a:bodyPr>
            <a:normAutofit fontScale="90000"/>
          </a:bodyPr>
          <a:lstStyle/>
          <a:p>
            <a:r>
              <a:rPr lang="fi-FI" dirty="0"/>
              <a:t>Tukimateriaali työllistymistä </a:t>
            </a:r>
            <a:br>
              <a:rPr lang="fi-FI" dirty="0"/>
            </a:br>
            <a:r>
              <a:rPr lang="fi-FI" dirty="0"/>
              <a:t>edistävän monialaisen tuen </a:t>
            </a:r>
            <a:br>
              <a:rPr lang="fi-FI" dirty="0"/>
            </a:br>
            <a:r>
              <a:rPr lang="fi-FI" dirty="0"/>
              <a:t>yhteistoimintamallin verkostoille</a:t>
            </a:r>
            <a:br>
              <a:rPr lang="fi-FI" dirty="0"/>
            </a:br>
            <a:r>
              <a:rPr lang="fi-FI" sz="3600" dirty="0"/>
              <a:t>- työpohjat -</a:t>
            </a:r>
            <a:endParaRPr lang="fi-FI" dirty="0"/>
          </a:p>
        </p:txBody>
      </p:sp>
    </p:spTree>
    <p:extLst>
      <p:ext uri="{BB962C8B-B14F-4D97-AF65-F5344CB8AC3E}">
        <p14:creationId xmlns:p14="http://schemas.microsoft.com/office/powerpoint/2010/main" val="92738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9134B-A485-EE05-25F1-F128DA684145}"/>
              </a:ext>
            </a:extLst>
          </p:cNvPr>
          <p:cNvSpPr>
            <a:spLocks noGrp="1"/>
          </p:cNvSpPr>
          <p:nvPr>
            <p:ph type="title"/>
          </p:nvPr>
        </p:nvSpPr>
        <p:spPr/>
        <p:txBody>
          <a:bodyPr/>
          <a:lstStyle/>
          <a:p>
            <a:r>
              <a:rPr lang="fi-FI" dirty="0"/>
              <a:t>Nelikenttä, pohja</a:t>
            </a:r>
          </a:p>
        </p:txBody>
      </p:sp>
      <p:sp>
        <p:nvSpPr>
          <p:cNvPr id="3" name="Tekstin paikkamerkki 2">
            <a:extLst>
              <a:ext uri="{FF2B5EF4-FFF2-40B4-BE49-F238E27FC236}">
                <a16:creationId xmlns:a16="http://schemas.microsoft.com/office/drawing/2014/main" id="{F9D143B2-6EAF-2BD1-39FE-7AAE4258FAB6}"/>
              </a:ext>
            </a:extLst>
          </p:cNvPr>
          <p:cNvSpPr>
            <a:spLocks noGrp="1"/>
          </p:cNvSpPr>
          <p:nvPr>
            <p:ph type="body" sz="quarter" idx="13"/>
          </p:nvPr>
        </p:nvSpPr>
        <p:spPr/>
        <p:txBody>
          <a:bodyPr/>
          <a:lstStyle/>
          <a:p>
            <a:endParaRPr lang="fi-FI"/>
          </a:p>
        </p:txBody>
      </p:sp>
      <p:sp>
        <p:nvSpPr>
          <p:cNvPr id="4" name="Tekstin paikkamerkki 3">
            <a:extLst>
              <a:ext uri="{FF2B5EF4-FFF2-40B4-BE49-F238E27FC236}">
                <a16:creationId xmlns:a16="http://schemas.microsoft.com/office/drawing/2014/main" id="{A97F904F-FB1E-0E7B-B02B-F18666530D0E}"/>
              </a:ext>
            </a:extLst>
          </p:cNvPr>
          <p:cNvSpPr>
            <a:spLocks noGrp="1"/>
          </p:cNvSpPr>
          <p:nvPr>
            <p:ph type="body" sz="quarter" idx="17"/>
          </p:nvPr>
        </p:nvSpPr>
        <p:spPr/>
        <p:txBody>
          <a:bodyPr/>
          <a:lstStyle/>
          <a:p>
            <a:endParaRPr lang="fi-FI"/>
          </a:p>
        </p:txBody>
      </p:sp>
      <p:sp>
        <p:nvSpPr>
          <p:cNvPr id="5" name="Tekstin paikkamerkki 4">
            <a:extLst>
              <a:ext uri="{FF2B5EF4-FFF2-40B4-BE49-F238E27FC236}">
                <a16:creationId xmlns:a16="http://schemas.microsoft.com/office/drawing/2014/main" id="{FC5D9F83-1E48-F8AC-D7F3-71765E74DDA9}"/>
              </a:ext>
            </a:extLst>
          </p:cNvPr>
          <p:cNvSpPr>
            <a:spLocks noGrp="1"/>
          </p:cNvSpPr>
          <p:nvPr>
            <p:ph type="body" sz="quarter" idx="14"/>
          </p:nvPr>
        </p:nvSpPr>
        <p:spPr/>
        <p:txBody>
          <a:bodyPr/>
          <a:lstStyle/>
          <a:p>
            <a:endParaRPr lang="fi-FI"/>
          </a:p>
        </p:txBody>
      </p:sp>
      <p:sp>
        <p:nvSpPr>
          <p:cNvPr id="6" name="Tekstin paikkamerkki 5">
            <a:extLst>
              <a:ext uri="{FF2B5EF4-FFF2-40B4-BE49-F238E27FC236}">
                <a16:creationId xmlns:a16="http://schemas.microsoft.com/office/drawing/2014/main" id="{56250D8E-B7A9-4ED1-8422-31FD01F57810}"/>
              </a:ext>
            </a:extLst>
          </p:cNvPr>
          <p:cNvSpPr>
            <a:spLocks noGrp="1"/>
          </p:cNvSpPr>
          <p:nvPr>
            <p:ph type="body" sz="quarter" idx="15"/>
          </p:nvPr>
        </p:nvSpPr>
        <p:spPr/>
        <p:txBody>
          <a:bodyPr/>
          <a:lstStyle/>
          <a:p>
            <a:endParaRPr lang="fi-FI"/>
          </a:p>
        </p:txBody>
      </p:sp>
      <p:sp>
        <p:nvSpPr>
          <p:cNvPr id="7" name="Tekstin paikkamerkki 6">
            <a:extLst>
              <a:ext uri="{FF2B5EF4-FFF2-40B4-BE49-F238E27FC236}">
                <a16:creationId xmlns:a16="http://schemas.microsoft.com/office/drawing/2014/main" id="{0022F43D-D303-2410-7FC0-61CDBBE440E1}"/>
              </a:ext>
            </a:extLst>
          </p:cNvPr>
          <p:cNvSpPr>
            <a:spLocks noGrp="1"/>
          </p:cNvSpPr>
          <p:nvPr>
            <p:ph type="body" sz="quarter" idx="18"/>
          </p:nvPr>
        </p:nvSpPr>
        <p:spPr/>
        <p:txBody>
          <a:bodyPr/>
          <a:lstStyle/>
          <a:p>
            <a:endParaRPr lang="fi-FI"/>
          </a:p>
        </p:txBody>
      </p:sp>
      <p:sp>
        <p:nvSpPr>
          <p:cNvPr id="8" name="Tekstin paikkamerkki 7">
            <a:extLst>
              <a:ext uri="{FF2B5EF4-FFF2-40B4-BE49-F238E27FC236}">
                <a16:creationId xmlns:a16="http://schemas.microsoft.com/office/drawing/2014/main" id="{5C632B2D-1F46-C495-93A1-E1D39B7618EF}"/>
              </a:ext>
            </a:extLst>
          </p:cNvPr>
          <p:cNvSpPr>
            <a:spLocks noGrp="1"/>
          </p:cNvSpPr>
          <p:nvPr>
            <p:ph type="body" sz="quarter" idx="19"/>
          </p:nvPr>
        </p:nvSpPr>
        <p:spPr/>
        <p:txBody>
          <a:bodyPr/>
          <a:lstStyle/>
          <a:p>
            <a:endParaRPr lang="fi-FI"/>
          </a:p>
        </p:txBody>
      </p:sp>
      <p:sp>
        <p:nvSpPr>
          <p:cNvPr id="9" name="Tekstin paikkamerkki 8">
            <a:extLst>
              <a:ext uri="{FF2B5EF4-FFF2-40B4-BE49-F238E27FC236}">
                <a16:creationId xmlns:a16="http://schemas.microsoft.com/office/drawing/2014/main" id="{94C80E50-D935-816E-5D82-FBCF4BBB6BF1}"/>
              </a:ext>
            </a:extLst>
          </p:cNvPr>
          <p:cNvSpPr>
            <a:spLocks noGrp="1"/>
          </p:cNvSpPr>
          <p:nvPr>
            <p:ph type="body" sz="quarter" idx="20"/>
          </p:nvPr>
        </p:nvSpPr>
        <p:spPr/>
        <p:txBody>
          <a:bodyPr/>
          <a:lstStyle/>
          <a:p>
            <a:endParaRPr lang="fi-FI"/>
          </a:p>
        </p:txBody>
      </p:sp>
      <p:sp>
        <p:nvSpPr>
          <p:cNvPr id="10" name="Tekstin paikkamerkki 9">
            <a:extLst>
              <a:ext uri="{FF2B5EF4-FFF2-40B4-BE49-F238E27FC236}">
                <a16:creationId xmlns:a16="http://schemas.microsoft.com/office/drawing/2014/main" id="{46D363B7-6954-037B-C96F-5F4E11FB6503}"/>
              </a:ext>
            </a:extLst>
          </p:cNvPr>
          <p:cNvSpPr>
            <a:spLocks noGrp="1"/>
          </p:cNvSpPr>
          <p:nvPr>
            <p:ph type="body" sz="quarter" idx="21"/>
          </p:nvPr>
        </p:nvSpPr>
        <p:spPr/>
        <p:txBody>
          <a:bodyPr/>
          <a:lstStyle/>
          <a:p>
            <a:endParaRPr lang="fi-FI"/>
          </a:p>
        </p:txBody>
      </p:sp>
      <p:sp>
        <p:nvSpPr>
          <p:cNvPr id="11" name="Alatunnisteen paikkamerkki 10">
            <a:extLst>
              <a:ext uri="{FF2B5EF4-FFF2-40B4-BE49-F238E27FC236}">
                <a16:creationId xmlns:a16="http://schemas.microsoft.com/office/drawing/2014/main" id="{53207682-6EAC-D100-890A-B579B0D29CAC}"/>
              </a:ext>
            </a:extLst>
          </p:cNvPr>
          <p:cNvSpPr>
            <a:spLocks noGrp="1"/>
          </p:cNvSpPr>
          <p:nvPr>
            <p:ph type="ftr" sz="quarter" idx="11"/>
          </p:nvPr>
        </p:nvSpPr>
        <p:spPr/>
        <p:txBody>
          <a:bodyPr/>
          <a:lstStyle/>
          <a:p>
            <a:r>
              <a:rPr lang="fi-FI"/>
              <a:t>Etunimi Sukunimi</a:t>
            </a:r>
            <a:endParaRPr lang="fi-FI" dirty="0"/>
          </a:p>
        </p:txBody>
      </p:sp>
      <p:sp>
        <p:nvSpPr>
          <p:cNvPr id="12" name="Päivämäärän paikkamerkki 11">
            <a:extLst>
              <a:ext uri="{FF2B5EF4-FFF2-40B4-BE49-F238E27FC236}">
                <a16:creationId xmlns:a16="http://schemas.microsoft.com/office/drawing/2014/main" id="{B0A6E376-D22A-7890-B1EF-8FA4A95CD7FF}"/>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13" name="Dian numeron paikkamerkki 12">
            <a:extLst>
              <a:ext uri="{FF2B5EF4-FFF2-40B4-BE49-F238E27FC236}">
                <a16:creationId xmlns:a16="http://schemas.microsoft.com/office/drawing/2014/main" id="{7F1CED9C-8801-4500-F36E-8A83ACBEC20A}"/>
              </a:ext>
            </a:extLst>
          </p:cNvPr>
          <p:cNvSpPr>
            <a:spLocks noGrp="1"/>
          </p:cNvSpPr>
          <p:nvPr>
            <p:ph type="sldNum" sz="quarter" idx="12"/>
          </p:nvPr>
        </p:nvSpPr>
        <p:spPr/>
        <p:txBody>
          <a:bodyPr/>
          <a:lstStyle/>
          <a:p>
            <a:fld id="{57AD77BC-5D26-4B8B-97B9-F0B1AD892D50}" type="slidenum">
              <a:rPr lang="fi-FI" smtClean="0"/>
              <a:pPr/>
              <a:t>2</a:t>
            </a:fld>
            <a:endParaRPr lang="fi-FI" dirty="0"/>
          </a:p>
        </p:txBody>
      </p:sp>
    </p:spTree>
    <p:extLst>
      <p:ext uri="{BB962C8B-B14F-4D97-AF65-F5344CB8AC3E}">
        <p14:creationId xmlns:p14="http://schemas.microsoft.com/office/powerpoint/2010/main" val="17269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0FA823-6555-5F2C-01B2-96EBCBDBD837}"/>
              </a:ext>
            </a:extLst>
          </p:cNvPr>
          <p:cNvSpPr>
            <a:spLocks noGrp="1"/>
          </p:cNvSpPr>
          <p:nvPr>
            <p:ph type="title"/>
          </p:nvPr>
        </p:nvSpPr>
        <p:spPr/>
        <p:txBody>
          <a:bodyPr/>
          <a:lstStyle/>
          <a:p>
            <a:endParaRPr lang="fi-FI"/>
          </a:p>
        </p:txBody>
      </p:sp>
      <p:sp>
        <p:nvSpPr>
          <p:cNvPr id="3" name="Alatunnisteen paikkamerkki 2">
            <a:extLst>
              <a:ext uri="{FF2B5EF4-FFF2-40B4-BE49-F238E27FC236}">
                <a16:creationId xmlns:a16="http://schemas.microsoft.com/office/drawing/2014/main" id="{3ED60FEB-C47B-5A73-C4BA-C10279673AC6}"/>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7755F6E8-AF20-B226-B718-D9194E281AAD}"/>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E9E74C1A-7254-EB05-7BAF-8182C1D8736A}"/>
              </a:ext>
            </a:extLst>
          </p:cNvPr>
          <p:cNvSpPr>
            <a:spLocks noGrp="1"/>
          </p:cNvSpPr>
          <p:nvPr>
            <p:ph type="sldNum" sz="quarter" idx="12"/>
          </p:nvPr>
        </p:nvSpPr>
        <p:spPr/>
        <p:txBody>
          <a:bodyPr/>
          <a:lstStyle/>
          <a:p>
            <a:fld id="{57AD77BC-5D26-4B8B-97B9-F0B1AD892D50}" type="slidenum">
              <a:rPr lang="fi-FI" smtClean="0"/>
              <a:pPr/>
              <a:t>3</a:t>
            </a:fld>
            <a:endParaRPr lang="fi-FI" dirty="0"/>
          </a:p>
        </p:txBody>
      </p:sp>
    </p:spTree>
    <p:extLst>
      <p:ext uri="{BB962C8B-B14F-4D97-AF65-F5344CB8AC3E}">
        <p14:creationId xmlns:p14="http://schemas.microsoft.com/office/powerpoint/2010/main" val="205801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C4646E-7607-C919-DCA7-65259B37A2C7}"/>
              </a:ext>
            </a:extLst>
          </p:cNvPr>
          <p:cNvSpPr>
            <a:spLocks noGrp="1"/>
          </p:cNvSpPr>
          <p:nvPr>
            <p:ph type="title"/>
          </p:nvPr>
        </p:nvSpPr>
        <p:spPr/>
        <p:txBody>
          <a:bodyPr/>
          <a:lstStyle/>
          <a:p>
            <a:endParaRPr lang="fi-FI"/>
          </a:p>
        </p:txBody>
      </p:sp>
      <p:sp>
        <p:nvSpPr>
          <p:cNvPr id="3" name="Alatunnisteen paikkamerkki 2">
            <a:extLst>
              <a:ext uri="{FF2B5EF4-FFF2-40B4-BE49-F238E27FC236}">
                <a16:creationId xmlns:a16="http://schemas.microsoft.com/office/drawing/2014/main" id="{0961D35F-4CE0-A1D1-26C1-894E047720BD}"/>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06172F8E-927E-532B-97B2-3EA6C5559597}"/>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14675CA4-859E-2AFC-53A8-E09071B487E8}"/>
              </a:ext>
            </a:extLst>
          </p:cNvPr>
          <p:cNvSpPr>
            <a:spLocks noGrp="1"/>
          </p:cNvSpPr>
          <p:nvPr>
            <p:ph type="sldNum" sz="quarter" idx="12"/>
          </p:nvPr>
        </p:nvSpPr>
        <p:spPr/>
        <p:txBody>
          <a:bodyPr/>
          <a:lstStyle/>
          <a:p>
            <a:fld id="{57AD77BC-5D26-4B8B-97B9-F0B1AD892D50}" type="slidenum">
              <a:rPr lang="fi-FI" smtClean="0"/>
              <a:pPr/>
              <a:t>4</a:t>
            </a:fld>
            <a:endParaRPr lang="fi-FI" dirty="0"/>
          </a:p>
        </p:txBody>
      </p:sp>
    </p:spTree>
    <p:extLst>
      <p:ext uri="{BB962C8B-B14F-4D97-AF65-F5344CB8AC3E}">
        <p14:creationId xmlns:p14="http://schemas.microsoft.com/office/powerpoint/2010/main" val="257265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BF29DD-B3D8-4AF6-86C8-8E34A4CBE285}"/>
              </a:ext>
            </a:extLst>
          </p:cNvPr>
          <p:cNvSpPr>
            <a:spLocks noGrp="1"/>
          </p:cNvSpPr>
          <p:nvPr>
            <p:ph type="title"/>
          </p:nvPr>
        </p:nvSpPr>
        <p:spPr/>
        <p:txBody>
          <a:bodyPr/>
          <a:lstStyle/>
          <a:p>
            <a:endParaRPr lang="fi-FI"/>
          </a:p>
        </p:txBody>
      </p:sp>
      <p:sp>
        <p:nvSpPr>
          <p:cNvPr id="3" name="Alatunnisteen paikkamerkki 2">
            <a:extLst>
              <a:ext uri="{FF2B5EF4-FFF2-40B4-BE49-F238E27FC236}">
                <a16:creationId xmlns:a16="http://schemas.microsoft.com/office/drawing/2014/main" id="{A37DB498-05F1-8A7B-BA17-685384DE2E16}"/>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382B5A31-DAA2-C921-DEB4-A9F32585DAFE}"/>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13C1893A-277C-7655-0030-5C20638B21D7}"/>
              </a:ext>
            </a:extLst>
          </p:cNvPr>
          <p:cNvSpPr>
            <a:spLocks noGrp="1"/>
          </p:cNvSpPr>
          <p:nvPr>
            <p:ph type="sldNum" sz="quarter" idx="12"/>
          </p:nvPr>
        </p:nvSpPr>
        <p:spPr/>
        <p:txBody>
          <a:bodyPr/>
          <a:lstStyle/>
          <a:p>
            <a:fld id="{57AD77BC-5D26-4B8B-97B9-F0B1AD892D50}" type="slidenum">
              <a:rPr lang="fi-FI" smtClean="0"/>
              <a:pPr/>
              <a:t>5</a:t>
            </a:fld>
            <a:endParaRPr lang="fi-FI" dirty="0"/>
          </a:p>
        </p:txBody>
      </p:sp>
    </p:spTree>
    <p:extLst>
      <p:ext uri="{BB962C8B-B14F-4D97-AF65-F5344CB8AC3E}">
        <p14:creationId xmlns:p14="http://schemas.microsoft.com/office/powerpoint/2010/main" val="248988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E33AD4-84E1-7F12-A15B-B19C1E7C20A3}"/>
              </a:ext>
            </a:extLst>
          </p:cNvPr>
          <p:cNvSpPr>
            <a:spLocks noGrp="1"/>
          </p:cNvSpPr>
          <p:nvPr>
            <p:ph type="title"/>
          </p:nvPr>
        </p:nvSpPr>
        <p:spPr/>
        <p:txBody>
          <a:bodyPr/>
          <a:lstStyle/>
          <a:p>
            <a:r>
              <a:rPr lang="fi-FI" dirty="0"/>
              <a:t>Asiakaspersoonat, pohja</a:t>
            </a:r>
          </a:p>
        </p:txBody>
      </p:sp>
      <p:sp>
        <p:nvSpPr>
          <p:cNvPr id="3" name="Tekstin paikkamerkki 2">
            <a:extLst>
              <a:ext uri="{FF2B5EF4-FFF2-40B4-BE49-F238E27FC236}">
                <a16:creationId xmlns:a16="http://schemas.microsoft.com/office/drawing/2014/main" id="{FC0DF021-183E-937A-588D-091E18AD36FF}"/>
              </a:ext>
            </a:extLst>
          </p:cNvPr>
          <p:cNvSpPr>
            <a:spLocks noGrp="1"/>
          </p:cNvSpPr>
          <p:nvPr>
            <p:ph type="body" sz="quarter" idx="19"/>
          </p:nvPr>
        </p:nvSpPr>
        <p:spPr/>
        <p:txBody>
          <a:bodyPr/>
          <a:lstStyle/>
          <a:p>
            <a:endParaRPr lang="fi-FI"/>
          </a:p>
        </p:txBody>
      </p:sp>
      <p:sp>
        <p:nvSpPr>
          <p:cNvPr id="4" name="Tekstin paikkamerkki 3">
            <a:extLst>
              <a:ext uri="{FF2B5EF4-FFF2-40B4-BE49-F238E27FC236}">
                <a16:creationId xmlns:a16="http://schemas.microsoft.com/office/drawing/2014/main" id="{40BD008E-2061-77DF-806B-9BBE58464ED8}"/>
              </a:ext>
            </a:extLst>
          </p:cNvPr>
          <p:cNvSpPr>
            <a:spLocks noGrp="1"/>
          </p:cNvSpPr>
          <p:nvPr>
            <p:ph type="body" sz="quarter" idx="14"/>
          </p:nvPr>
        </p:nvSpPr>
        <p:spPr/>
        <p:txBody>
          <a:bodyPr/>
          <a:lstStyle/>
          <a:p>
            <a:endParaRPr lang="fi-FI"/>
          </a:p>
        </p:txBody>
      </p:sp>
      <p:sp>
        <p:nvSpPr>
          <p:cNvPr id="5" name="Tekstin paikkamerkki 4">
            <a:extLst>
              <a:ext uri="{FF2B5EF4-FFF2-40B4-BE49-F238E27FC236}">
                <a16:creationId xmlns:a16="http://schemas.microsoft.com/office/drawing/2014/main" id="{1AFB6BA0-CFC2-3384-58AF-89AAA5E379F6}"/>
              </a:ext>
            </a:extLst>
          </p:cNvPr>
          <p:cNvSpPr>
            <a:spLocks noGrp="1"/>
          </p:cNvSpPr>
          <p:nvPr>
            <p:ph type="body" sz="quarter" idx="17"/>
          </p:nvPr>
        </p:nvSpPr>
        <p:spPr/>
        <p:txBody>
          <a:bodyPr/>
          <a:lstStyle/>
          <a:p>
            <a:endParaRPr lang="fi-FI"/>
          </a:p>
        </p:txBody>
      </p:sp>
      <p:sp>
        <p:nvSpPr>
          <p:cNvPr id="6" name="Tekstin paikkamerkki 5">
            <a:extLst>
              <a:ext uri="{FF2B5EF4-FFF2-40B4-BE49-F238E27FC236}">
                <a16:creationId xmlns:a16="http://schemas.microsoft.com/office/drawing/2014/main" id="{7D18DED1-6F7C-1CC4-E5EA-3D83413A42F5}"/>
              </a:ext>
            </a:extLst>
          </p:cNvPr>
          <p:cNvSpPr>
            <a:spLocks noGrp="1"/>
          </p:cNvSpPr>
          <p:nvPr>
            <p:ph type="body" sz="quarter" idx="20"/>
          </p:nvPr>
        </p:nvSpPr>
        <p:spPr/>
        <p:txBody>
          <a:bodyPr/>
          <a:lstStyle/>
          <a:p>
            <a:endParaRPr lang="fi-FI"/>
          </a:p>
        </p:txBody>
      </p:sp>
      <p:sp>
        <p:nvSpPr>
          <p:cNvPr id="7" name="Tekstin paikkamerkki 6">
            <a:extLst>
              <a:ext uri="{FF2B5EF4-FFF2-40B4-BE49-F238E27FC236}">
                <a16:creationId xmlns:a16="http://schemas.microsoft.com/office/drawing/2014/main" id="{F4D7E637-41D2-D5AD-2C88-C8197CE755D8}"/>
              </a:ext>
            </a:extLst>
          </p:cNvPr>
          <p:cNvSpPr>
            <a:spLocks noGrp="1"/>
          </p:cNvSpPr>
          <p:nvPr>
            <p:ph type="body" sz="quarter" idx="18"/>
          </p:nvPr>
        </p:nvSpPr>
        <p:spPr/>
        <p:txBody>
          <a:bodyPr/>
          <a:lstStyle/>
          <a:p>
            <a:endParaRPr lang="fi-FI"/>
          </a:p>
        </p:txBody>
      </p:sp>
      <p:sp>
        <p:nvSpPr>
          <p:cNvPr id="8" name="Tekstin paikkamerkki 7">
            <a:extLst>
              <a:ext uri="{FF2B5EF4-FFF2-40B4-BE49-F238E27FC236}">
                <a16:creationId xmlns:a16="http://schemas.microsoft.com/office/drawing/2014/main" id="{55172058-64E8-E2D4-C5C7-824F4DFC3C61}"/>
              </a:ext>
            </a:extLst>
          </p:cNvPr>
          <p:cNvSpPr>
            <a:spLocks noGrp="1"/>
          </p:cNvSpPr>
          <p:nvPr>
            <p:ph type="body" sz="quarter" idx="21"/>
          </p:nvPr>
        </p:nvSpPr>
        <p:spPr/>
        <p:txBody>
          <a:bodyPr/>
          <a:lstStyle/>
          <a:p>
            <a:endParaRPr lang="fi-FI"/>
          </a:p>
        </p:txBody>
      </p:sp>
      <p:sp>
        <p:nvSpPr>
          <p:cNvPr id="9" name="Tekstin paikkamerkki 8">
            <a:extLst>
              <a:ext uri="{FF2B5EF4-FFF2-40B4-BE49-F238E27FC236}">
                <a16:creationId xmlns:a16="http://schemas.microsoft.com/office/drawing/2014/main" id="{473CDF44-9045-2C51-FB03-DB6C51A0E4C2}"/>
              </a:ext>
            </a:extLst>
          </p:cNvPr>
          <p:cNvSpPr>
            <a:spLocks noGrp="1"/>
          </p:cNvSpPr>
          <p:nvPr>
            <p:ph type="body" sz="quarter" idx="22"/>
          </p:nvPr>
        </p:nvSpPr>
        <p:spPr/>
        <p:txBody>
          <a:bodyPr/>
          <a:lstStyle/>
          <a:p>
            <a:endParaRPr lang="fi-FI"/>
          </a:p>
        </p:txBody>
      </p:sp>
      <p:sp>
        <p:nvSpPr>
          <p:cNvPr id="10" name="Tekstin paikkamerkki 9">
            <a:extLst>
              <a:ext uri="{FF2B5EF4-FFF2-40B4-BE49-F238E27FC236}">
                <a16:creationId xmlns:a16="http://schemas.microsoft.com/office/drawing/2014/main" id="{61B05D97-1B47-226A-41D8-550C8AFBE3BF}"/>
              </a:ext>
            </a:extLst>
          </p:cNvPr>
          <p:cNvSpPr>
            <a:spLocks noGrp="1"/>
          </p:cNvSpPr>
          <p:nvPr>
            <p:ph type="body" sz="quarter" idx="15"/>
          </p:nvPr>
        </p:nvSpPr>
        <p:spPr/>
        <p:txBody>
          <a:bodyPr/>
          <a:lstStyle/>
          <a:p>
            <a:endParaRPr lang="fi-FI"/>
          </a:p>
        </p:txBody>
      </p:sp>
      <p:sp>
        <p:nvSpPr>
          <p:cNvPr id="11" name="Tekstin paikkamerkki 10">
            <a:extLst>
              <a:ext uri="{FF2B5EF4-FFF2-40B4-BE49-F238E27FC236}">
                <a16:creationId xmlns:a16="http://schemas.microsoft.com/office/drawing/2014/main" id="{C0AC3086-98B6-BC7C-CB05-F00B98A90278}"/>
              </a:ext>
            </a:extLst>
          </p:cNvPr>
          <p:cNvSpPr>
            <a:spLocks noGrp="1"/>
          </p:cNvSpPr>
          <p:nvPr>
            <p:ph type="body" sz="quarter" idx="16"/>
          </p:nvPr>
        </p:nvSpPr>
        <p:spPr/>
        <p:txBody>
          <a:bodyPr/>
          <a:lstStyle/>
          <a:p>
            <a:endParaRPr lang="fi-FI"/>
          </a:p>
        </p:txBody>
      </p:sp>
      <p:sp>
        <p:nvSpPr>
          <p:cNvPr id="12" name="Tekstin paikkamerkki 11">
            <a:extLst>
              <a:ext uri="{FF2B5EF4-FFF2-40B4-BE49-F238E27FC236}">
                <a16:creationId xmlns:a16="http://schemas.microsoft.com/office/drawing/2014/main" id="{DC146E3C-A64C-E943-3C85-00FED7541313}"/>
              </a:ext>
            </a:extLst>
          </p:cNvPr>
          <p:cNvSpPr>
            <a:spLocks noGrp="1"/>
          </p:cNvSpPr>
          <p:nvPr>
            <p:ph type="body" sz="quarter" idx="23"/>
          </p:nvPr>
        </p:nvSpPr>
        <p:spPr/>
        <p:txBody>
          <a:bodyPr/>
          <a:lstStyle/>
          <a:p>
            <a:endParaRPr lang="fi-FI"/>
          </a:p>
        </p:txBody>
      </p:sp>
      <p:sp>
        <p:nvSpPr>
          <p:cNvPr id="13" name="Tekstin paikkamerkki 12">
            <a:extLst>
              <a:ext uri="{FF2B5EF4-FFF2-40B4-BE49-F238E27FC236}">
                <a16:creationId xmlns:a16="http://schemas.microsoft.com/office/drawing/2014/main" id="{8367F720-F7ED-DF4F-CA8C-30FFF1CB62EC}"/>
              </a:ext>
            </a:extLst>
          </p:cNvPr>
          <p:cNvSpPr>
            <a:spLocks noGrp="1"/>
          </p:cNvSpPr>
          <p:nvPr>
            <p:ph type="body" sz="quarter" idx="24"/>
          </p:nvPr>
        </p:nvSpPr>
        <p:spPr/>
        <p:txBody>
          <a:bodyPr/>
          <a:lstStyle/>
          <a:p>
            <a:endParaRPr lang="fi-FI"/>
          </a:p>
        </p:txBody>
      </p:sp>
      <p:sp>
        <p:nvSpPr>
          <p:cNvPr id="14" name="Alatunnisteen paikkamerkki 13">
            <a:extLst>
              <a:ext uri="{FF2B5EF4-FFF2-40B4-BE49-F238E27FC236}">
                <a16:creationId xmlns:a16="http://schemas.microsoft.com/office/drawing/2014/main" id="{230082A1-60B8-CDA6-C719-3938F1D710E5}"/>
              </a:ext>
            </a:extLst>
          </p:cNvPr>
          <p:cNvSpPr>
            <a:spLocks noGrp="1"/>
          </p:cNvSpPr>
          <p:nvPr>
            <p:ph type="ftr" sz="quarter" idx="11"/>
          </p:nvPr>
        </p:nvSpPr>
        <p:spPr/>
        <p:txBody>
          <a:bodyPr/>
          <a:lstStyle/>
          <a:p>
            <a:r>
              <a:rPr lang="fi-FI"/>
              <a:t>Etunimi Sukunimi</a:t>
            </a:r>
            <a:endParaRPr lang="fi-FI" dirty="0"/>
          </a:p>
        </p:txBody>
      </p:sp>
      <p:sp>
        <p:nvSpPr>
          <p:cNvPr id="15" name="Päivämäärän paikkamerkki 14">
            <a:extLst>
              <a:ext uri="{FF2B5EF4-FFF2-40B4-BE49-F238E27FC236}">
                <a16:creationId xmlns:a16="http://schemas.microsoft.com/office/drawing/2014/main" id="{421A34EF-8476-A521-CA82-673B8BB15874}"/>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16" name="Dian numeron paikkamerkki 15">
            <a:extLst>
              <a:ext uri="{FF2B5EF4-FFF2-40B4-BE49-F238E27FC236}">
                <a16:creationId xmlns:a16="http://schemas.microsoft.com/office/drawing/2014/main" id="{9CE2AD02-DCD8-CD20-9387-B7E1ABB9AED3}"/>
              </a:ext>
            </a:extLst>
          </p:cNvPr>
          <p:cNvSpPr>
            <a:spLocks noGrp="1"/>
          </p:cNvSpPr>
          <p:nvPr>
            <p:ph type="sldNum" sz="quarter" idx="12"/>
          </p:nvPr>
        </p:nvSpPr>
        <p:spPr/>
        <p:txBody>
          <a:bodyPr/>
          <a:lstStyle/>
          <a:p>
            <a:fld id="{57AD77BC-5D26-4B8B-97B9-F0B1AD892D50}" type="slidenum">
              <a:rPr lang="fi-FI" smtClean="0"/>
              <a:pPr/>
              <a:t>6</a:t>
            </a:fld>
            <a:endParaRPr lang="fi-FI" dirty="0"/>
          </a:p>
        </p:txBody>
      </p:sp>
    </p:spTree>
    <p:extLst>
      <p:ext uri="{BB962C8B-B14F-4D97-AF65-F5344CB8AC3E}">
        <p14:creationId xmlns:p14="http://schemas.microsoft.com/office/powerpoint/2010/main" val="358729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24BE38-6BB4-06DA-55AA-4E0602D2BE89}"/>
              </a:ext>
            </a:extLst>
          </p:cNvPr>
          <p:cNvSpPr>
            <a:spLocks noGrp="1"/>
          </p:cNvSpPr>
          <p:nvPr>
            <p:ph type="title"/>
          </p:nvPr>
        </p:nvSpPr>
        <p:spPr/>
        <p:txBody>
          <a:bodyPr/>
          <a:lstStyle/>
          <a:p>
            <a:r>
              <a:rPr lang="fi-FI" dirty="0"/>
              <a:t>Signaalit</a:t>
            </a:r>
          </a:p>
        </p:txBody>
      </p:sp>
      <p:sp>
        <p:nvSpPr>
          <p:cNvPr id="3" name="Alatunnisteen paikkamerkki 2">
            <a:extLst>
              <a:ext uri="{FF2B5EF4-FFF2-40B4-BE49-F238E27FC236}">
                <a16:creationId xmlns:a16="http://schemas.microsoft.com/office/drawing/2014/main" id="{4A76D091-33F5-862B-40B0-5182762D86AC}"/>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24FACC5E-B503-A8BF-3BAB-845AC0B244E6}"/>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5" name="Dian numeron paikkamerkki 4">
            <a:extLst>
              <a:ext uri="{FF2B5EF4-FFF2-40B4-BE49-F238E27FC236}">
                <a16:creationId xmlns:a16="http://schemas.microsoft.com/office/drawing/2014/main" id="{19080CC2-B894-D35F-AB22-342346649DBF}"/>
              </a:ext>
            </a:extLst>
          </p:cNvPr>
          <p:cNvSpPr>
            <a:spLocks noGrp="1"/>
          </p:cNvSpPr>
          <p:nvPr>
            <p:ph type="sldNum" sz="quarter" idx="12"/>
          </p:nvPr>
        </p:nvSpPr>
        <p:spPr/>
        <p:txBody>
          <a:bodyPr/>
          <a:lstStyle/>
          <a:p>
            <a:fld id="{57AD77BC-5D26-4B8B-97B9-F0B1AD892D50}" type="slidenum">
              <a:rPr lang="fi-FI" smtClean="0"/>
              <a:pPr/>
              <a:t>7</a:t>
            </a:fld>
            <a:endParaRPr lang="fi-FI" dirty="0"/>
          </a:p>
        </p:txBody>
      </p:sp>
    </p:spTree>
    <p:extLst>
      <p:ext uri="{BB962C8B-B14F-4D97-AF65-F5344CB8AC3E}">
        <p14:creationId xmlns:p14="http://schemas.microsoft.com/office/powerpoint/2010/main" val="205871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04E3B5-1F8B-3805-25D1-8AE30DBD8778}"/>
              </a:ext>
            </a:extLst>
          </p:cNvPr>
          <p:cNvSpPr>
            <a:spLocks noGrp="1"/>
          </p:cNvSpPr>
          <p:nvPr>
            <p:ph type="title"/>
          </p:nvPr>
        </p:nvSpPr>
        <p:spPr/>
        <p:txBody>
          <a:bodyPr/>
          <a:lstStyle/>
          <a:p>
            <a:r>
              <a:rPr lang="fi-FI" dirty="0"/>
              <a:t>Signaalit, pohja</a:t>
            </a:r>
          </a:p>
        </p:txBody>
      </p:sp>
      <p:sp>
        <p:nvSpPr>
          <p:cNvPr id="3" name="Tekstin paikkamerkki 2">
            <a:extLst>
              <a:ext uri="{FF2B5EF4-FFF2-40B4-BE49-F238E27FC236}">
                <a16:creationId xmlns:a16="http://schemas.microsoft.com/office/drawing/2014/main" id="{E5864F15-264A-40C7-3754-1373F542D1BD}"/>
              </a:ext>
            </a:extLst>
          </p:cNvPr>
          <p:cNvSpPr>
            <a:spLocks noGrp="1"/>
          </p:cNvSpPr>
          <p:nvPr>
            <p:ph type="body" sz="quarter" idx="13"/>
          </p:nvPr>
        </p:nvSpPr>
        <p:spPr/>
        <p:txBody>
          <a:bodyPr/>
          <a:lstStyle/>
          <a:p>
            <a:endParaRPr lang="fi-FI"/>
          </a:p>
        </p:txBody>
      </p:sp>
      <p:sp>
        <p:nvSpPr>
          <p:cNvPr id="4" name="Tekstin paikkamerkki 3">
            <a:extLst>
              <a:ext uri="{FF2B5EF4-FFF2-40B4-BE49-F238E27FC236}">
                <a16:creationId xmlns:a16="http://schemas.microsoft.com/office/drawing/2014/main" id="{E5DC705B-8441-FA34-191A-270C80633175}"/>
              </a:ext>
            </a:extLst>
          </p:cNvPr>
          <p:cNvSpPr>
            <a:spLocks noGrp="1"/>
          </p:cNvSpPr>
          <p:nvPr>
            <p:ph type="body" sz="quarter" idx="14"/>
          </p:nvPr>
        </p:nvSpPr>
        <p:spPr/>
        <p:txBody>
          <a:bodyPr/>
          <a:lstStyle/>
          <a:p>
            <a:endParaRPr lang="fi-FI"/>
          </a:p>
        </p:txBody>
      </p:sp>
      <p:sp>
        <p:nvSpPr>
          <p:cNvPr id="5" name="Tekstin paikkamerkki 4">
            <a:extLst>
              <a:ext uri="{FF2B5EF4-FFF2-40B4-BE49-F238E27FC236}">
                <a16:creationId xmlns:a16="http://schemas.microsoft.com/office/drawing/2014/main" id="{4E639213-0493-B1F2-7B50-8D0EE80F79AB}"/>
              </a:ext>
            </a:extLst>
          </p:cNvPr>
          <p:cNvSpPr>
            <a:spLocks noGrp="1"/>
          </p:cNvSpPr>
          <p:nvPr>
            <p:ph type="body" sz="quarter" idx="15"/>
          </p:nvPr>
        </p:nvSpPr>
        <p:spPr/>
        <p:txBody>
          <a:bodyPr/>
          <a:lstStyle/>
          <a:p>
            <a:endParaRPr lang="fi-FI"/>
          </a:p>
        </p:txBody>
      </p:sp>
      <p:sp>
        <p:nvSpPr>
          <p:cNvPr id="6" name="Tekstin paikkamerkki 5">
            <a:extLst>
              <a:ext uri="{FF2B5EF4-FFF2-40B4-BE49-F238E27FC236}">
                <a16:creationId xmlns:a16="http://schemas.microsoft.com/office/drawing/2014/main" id="{FD0DD606-1C59-7BAA-DB95-F8191FBEB694}"/>
              </a:ext>
            </a:extLst>
          </p:cNvPr>
          <p:cNvSpPr>
            <a:spLocks noGrp="1"/>
          </p:cNvSpPr>
          <p:nvPr>
            <p:ph type="body" sz="quarter" idx="16"/>
          </p:nvPr>
        </p:nvSpPr>
        <p:spPr/>
        <p:txBody>
          <a:bodyPr/>
          <a:lstStyle/>
          <a:p>
            <a:endParaRPr lang="fi-FI"/>
          </a:p>
        </p:txBody>
      </p:sp>
      <p:sp>
        <p:nvSpPr>
          <p:cNvPr id="7" name="Alatunnisteen paikkamerkki 6">
            <a:extLst>
              <a:ext uri="{FF2B5EF4-FFF2-40B4-BE49-F238E27FC236}">
                <a16:creationId xmlns:a16="http://schemas.microsoft.com/office/drawing/2014/main" id="{43AA69FB-4C25-A6E9-500E-40C9E4F217FC}"/>
              </a:ext>
            </a:extLst>
          </p:cNvPr>
          <p:cNvSpPr>
            <a:spLocks noGrp="1"/>
          </p:cNvSpPr>
          <p:nvPr>
            <p:ph type="ftr" sz="quarter" idx="11"/>
          </p:nvPr>
        </p:nvSpPr>
        <p:spPr/>
        <p:txBody>
          <a:bodyPr/>
          <a:lstStyle/>
          <a:p>
            <a:r>
              <a:rPr lang="fi-FI"/>
              <a:t>Etunimi Sukunimi</a:t>
            </a:r>
            <a:endParaRPr lang="fi-FI" dirty="0"/>
          </a:p>
        </p:txBody>
      </p:sp>
      <p:sp>
        <p:nvSpPr>
          <p:cNvPr id="8" name="Päivämäärän paikkamerkki 7">
            <a:extLst>
              <a:ext uri="{FF2B5EF4-FFF2-40B4-BE49-F238E27FC236}">
                <a16:creationId xmlns:a16="http://schemas.microsoft.com/office/drawing/2014/main" id="{754F454A-7A9B-65C6-A4E2-E9A9A8C541BC}"/>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9" name="Dian numeron paikkamerkki 8">
            <a:extLst>
              <a:ext uri="{FF2B5EF4-FFF2-40B4-BE49-F238E27FC236}">
                <a16:creationId xmlns:a16="http://schemas.microsoft.com/office/drawing/2014/main" id="{46F4D9A8-063D-FE31-6C5D-EAFCBC845BB4}"/>
              </a:ext>
            </a:extLst>
          </p:cNvPr>
          <p:cNvSpPr>
            <a:spLocks noGrp="1"/>
          </p:cNvSpPr>
          <p:nvPr>
            <p:ph type="sldNum" sz="quarter" idx="12"/>
          </p:nvPr>
        </p:nvSpPr>
        <p:spPr/>
        <p:txBody>
          <a:bodyPr/>
          <a:lstStyle/>
          <a:p>
            <a:fld id="{57AD77BC-5D26-4B8B-97B9-F0B1AD892D50}" type="slidenum">
              <a:rPr lang="fi-FI" smtClean="0"/>
              <a:pPr/>
              <a:t>8</a:t>
            </a:fld>
            <a:endParaRPr lang="fi-FI" dirty="0"/>
          </a:p>
        </p:txBody>
      </p:sp>
    </p:spTree>
    <p:extLst>
      <p:ext uri="{BB962C8B-B14F-4D97-AF65-F5344CB8AC3E}">
        <p14:creationId xmlns:p14="http://schemas.microsoft.com/office/powerpoint/2010/main" val="387822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A3BFCAAA-FA12-B83A-4057-9079C81A5986}"/>
              </a:ext>
            </a:extLst>
          </p:cNvPr>
          <p:cNvSpPr>
            <a:spLocks noGrp="1"/>
          </p:cNvSpPr>
          <p:nvPr>
            <p:ph type="title"/>
          </p:nvPr>
        </p:nvSpPr>
        <p:spPr/>
        <p:txBody>
          <a:bodyPr/>
          <a:lstStyle/>
          <a:p>
            <a:r>
              <a:rPr lang="fi-FI" dirty="0"/>
              <a:t>Arvolupaukset, pohja</a:t>
            </a:r>
          </a:p>
        </p:txBody>
      </p:sp>
      <p:sp>
        <p:nvSpPr>
          <p:cNvPr id="11" name="Tekstin paikkamerkki 10">
            <a:extLst>
              <a:ext uri="{FF2B5EF4-FFF2-40B4-BE49-F238E27FC236}">
                <a16:creationId xmlns:a16="http://schemas.microsoft.com/office/drawing/2014/main" id="{900CDAA1-09A7-AFEF-5CE1-51F1204C1D06}"/>
              </a:ext>
            </a:extLst>
          </p:cNvPr>
          <p:cNvSpPr>
            <a:spLocks noGrp="1"/>
          </p:cNvSpPr>
          <p:nvPr>
            <p:ph type="body" sz="quarter" idx="13"/>
          </p:nvPr>
        </p:nvSpPr>
        <p:spPr/>
        <p:txBody>
          <a:bodyPr/>
          <a:lstStyle/>
          <a:p>
            <a:endParaRPr lang="fi-FI"/>
          </a:p>
        </p:txBody>
      </p:sp>
      <p:sp>
        <p:nvSpPr>
          <p:cNvPr id="12" name="Tekstin paikkamerkki 11">
            <a:extLst>
              <a:ext uri="{FF2B5EF4-FFF2-40B4-BE49-F238E27FC236}">
                <a16:creationId xmlns:a16="http://schemas.microsoft.com/office/drawing/2014/main" id="{2A1A45C2-CE47-97D0-3687-70A2E13C1B08}"/>
              </a:ext>
            </a:extLst>
          </p:cNvPr>
          <p:cNvSpPr>
            <a:spLocks noGrp="1"/>
          </p:cNvSpPr>
          <p:nvPr>
            <p:ph type="body" sz="quarter" idx="14"/>
          </p:nvPr>
        </p:nvSpPr>
        <p:spPr/>
        <p:txBody>
          <a:bodyPr/>
          <a:lstStyle/>
          <a:p>
            <a:endParaRPr lang="fi-FI"/>
          </a:p>
        </p:txBody>
      </p:sp>
      <p:sp>
        <p:nvSpPr>
          <p:cNvPr id="13" name="Tekstin paikkamerkki 12">
            <a:extLst>
              <a:ext uri="{FF2B5EF4-FFF2-40B4-BE49-F238E27FC236}">
                <a16:creationId xmlns:a16="http://schemas.microsoft.com/office/drawing/2014/main" id="{0815A1FD-5222-6629-F62F-EB2F3468F959}"/>
              </a:ext>
            </a:extLst>
          </p:cNvPr>
          <p:cNvSpPr>
            <a:spLocks noGrp="1"/>
          </p:cNvSpPr>
          <p:nvPr>
            <p:ph type="body" sz="quarter" idx="15"/>
          </p:nvPr>
        </p:nvSpPr>
        <p:spPr/>
        <p:txBody>
          <a:bodyPr/>
          <a:lstStyle/>
          <a:p>
            <a:endParaRPr lang="fi-FI"/>
          </a:p>
        </p:txBody>
      </p:sp>
      <p:sp>
        <p:nvSpPr>
          <p:cNvPr id="14" name="Tekstin paikkamerkki 13">
            <a:extLst>
              <a:ext uri="{FF2B5EF4-FFF2-40B4-BE49-F238E27FC236}">
                <a16:creationId xmlns:a16="http://schemas.microsoft.com/office/drawing/2014/main" id="{A574C73C-C7FB-7090-5BEB-55C473F95154}"/>
              </a:ext>
            </a:extLst>
          </p:cNvPr>
          <p:cNvSpPr>
            <a:spLocks noGrp="1"/>
          </p:cNvSpPr>
          <p:nvPr>
            <p:ph type="body" sz="quarter" idx="16"/>
          </p:nvPr>
        </p:nvSpPr>
        <p:spPr/>
        <p:txBody>
          <a:bodyPr/>
          <a:lstStyle/>
          <a:p>
            <a:endParaRPr lang="fi-FI"/>
          </a:p>
        </p:txBody>
      </p:sp>
      <p:sp>
        <p:nvSpPr>
          <p:cNvPr id="7" name="Alatunnisteen paikkamerkki 6">
            <a:extLst>
              <a:ext uri="{FF2B5EF4-FFF2-40B4-BE49-F238E27FC236}">
                <a16:creationId xmlns:a16="http://schemas.microsoft.com/office/drawing/2014/main" id="{B94FE076-EB0A-33AF-D455-8F95D43C4BE8}"/>
              </a:ext>
            </a:extLst>
          </p:cNvPr>
          <p:cNvSpPr>
            <a:spLocks noGrp="1"/>
          </p:cNvSpPr>
          <p:nvPr>
            <p:ph type="ftr" sz="quarter" idx="11"/>
          </p:nvPr>
        </p:nvSpPr>
        <p:spPr/>
        <p:txBody>
          <a:bodyPr/>
          <a:lstStyle/>
          <a:p>
            <a:r>
              <a:rPr lang="fi-FI"/>
              <a:t>Etunimi Sukunimi</a:t>
            </a:r>
            <a:endParaRPr lang="fi-FI" dirty="0"/>
          </a:p>
        </p:txBody>
      </p:sp>
      <p:sp>
        <p:nvSpPr>
          <p:cNvPr id="8" name="Päivämäärän paikkamerkki 7">
            <a:extLst>
              <a:ext uri="{FF2B5EF4-FFF2-40B4-BE49-F238E27FC236}">
                <a16:creationId xmlns:a16="http://schemas.microsoft.com/office/drawing/2014/main" id="{1B515D45-EB8E-36FE-EF29-702B95E09F92}"/>
              </a:ext>
            </a:extLst>
          </p:cNvPr>
          <p:cNvSpPr>
            <a:spLocks noGrp="1"/>
          </p:cNvSpPr>
          <p:nvPr>
            <p:ph type="dt" sz="half" idx="10"/>
          </p:nvPr>
        </p:nvSpPr>
        <p:spPr/>
        <p:txBody>
          <a:bodyPr/>
          <a:lstStyle/>
          <a:p>
            <a:fld id="{C55D4679-E917-4372-ABCB-7DDB3C8E1F3E}" type="datetime1">
              <a:rPr lang="fi-FI" smtClean="0"/>
              <a:t>28.10.2024</a:t>
            </a:fld>
            <a:endParaRPr lang="fi-FI" dirty="0"/>
          </a:p>
        </p:txBody>
      </p:sp>
      <p:sp>
        <p:nvSpPr>
          <p:cNvPr id="9" name="Dian numeron paikkamerkki 8">
            <a:extLst>
              <a:ext uri="{FF2B5EF4-FFF2-40B4-BE49-F238E27FC236}">
                <a16:creationId xmlns:a16="http://schemas.microsoft.com/office/drawing/2014/main" id="{1BB8DEFB-9FD8-792E-4823-0EFDEB30676D}"/>
              </a:ext>
            </a:extLst>
          </p:cNvPr>
          <p:cNvSpPr>
            <a:spLocks noGrp="1"/>
          </p:cNvSpPr>
          <p:nvPr>
            <p:ph type="sldNum" sz="quarter" idx="12"/>
          </p:nvPr>
        </p:nvSpPr>
        <p:spPr/>
        <p:txBody>
          <a:bodyPr/>
          <a:lstStyle/>
          <a:p>
            <a:fld id="{57AD77BC-5D26-4B8B-97B9-F0B1AD892D50}" type="slidenum">
              <a:rPr lang="fi-FI" smtClean="0"/>
              <a:pPr/>
              <a:t>9</a:t>
            </a:fld>
            <a:endParaRPr lang="fi-FI" dirty="0"/>
          </a:p>
        </p:txBody>
      </p:sp>
    </p:spTree>
    <p:extLst>
      <p:ext uri="{BB962C8B-B14F-4D97-AF65-F5344CB8AC3E}">
        <p14:creationId xmlns:p14="http://schemas.microsoft.com/office/powerpoint/2010/main" val="3737941344"/>
      </p:ext>
    </p:extLst>
  </p:cSld>
  <p:clrMapOvr>
    <a:masterClrMapping/>
  </p:clrMapOvr>
</p:sld>
</file>

<file path=ppt/theme/theme1.xml><?xml version="1.0" encoding="utf-8"?>
<a:theme xmlns:a="http://schemas.openxmlformats.org/drawingml/2006/main" name="Keha esityspohja">
  <a:themeElements>
    <a:clrScheme name="Keha 2024">
      <a:dk1>
        <a:sysClr val="windowText" lastClr="000000"/>
      </a:dk1>
      <a:lt1>
        <a:sysClr val="window" lastClr="FFFFFF"/>
      </a:lt1>
      <a:dk2>
        <a:srgbClr val="0E2841"/>
      </a:dk2>
      <a:lt2>
        <a:srgbClr val="E8E8E8"/>
      </a:lt2>
      <a:accent1>
        <a:srgbClr val="222784"/>
      </a:accent1>
      <a:accent2>
        <a:srgbClr val="6A943E"/>
      </a:accent2>
      <a:accent3>
        <a:srgbClr val="F66401"/>
      </a:accent3>
      <a:accent4>
        <a:srgbClr val="444AC0"/>
      </a:accent4>
      <a:accent5>
        <a:srgbClr val="F4F4F9"/>
      </a:accent5>
      <a:accent6>
        <a:srgbClr val="000000"/>
      </a:accent6>
      <a:hlink>
        <a:srgbClr val="467886"/>
      </a:hlink>
      <a:folHlink>
        <a:srgbClr val="96607D"/>
      </a:folHlink>
    </a:clrScheme>
    <a:fontScheme name="Keha 202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HA_TYM-visut_1024" id="{14BDF56A-DFAB-AA43-A735-09BE87EC2CF9}" vid="{EE95E22F-2202-B84E-89C7-FF89DEADE29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Projekti xmlns="a90a8554-5475-4609-9feb-2f024996965b" xsi:nil="true"/>
    <cdf3ae8bf76741b5a3048f7f7f6eee61 xmlns="a90a8554-5475-4609-9feb-2f024996965b">
      <Terms xmlns="http://schemas.microsoft.com/office/infopath/2007/PartnerControls"/>
    </cdf3ae8bf76741b5a3048f7f7f6eee61>
    <Lisatieto xmlns="a90a8554-5475-4609-9feb-2f02499696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2c86073-d20c-4242-97f1-555d65605501" ContentTypeId="0x01010040485BB5EA91409BADF540D1B0254D3304" PreviousValue="true"/>
</file>

<file path=customXml/item4.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42A99CD0064843449C23067F14D30FB2" ma:contentTypeVersion="25919" ma:contentTypeDescription="Taimin työtiloissa käytettävä sisältötyyppi. Pohjautuu TAIMI Yleisdokumentti-sisältötyyppiin, josta on siivottu mm. joitakin viestinnällisen intran metatietoja pois ja järjestetty metatiedot eri järjestykseen." ma:contentTypeScope="" ma:versionID="4e4d0cd61282919913090e716b554c19">
  <xsd:schema xmlns:xsd="http://www.w3.org/2001/XMLSchema" xmlns:xs="http://www.w3.org/2001/XMLSchema" xmlns:p="http://schemas.microsoft.com/office/2006/metadata/properties" xmlns:ns2="a90a8554-5475-4609-9feb-2f024996965b" targetNamespace="http://schemas.microsoft.com/office/2006/metadata/properties" ma:root="true" ma:fieldsID="4abcba339362e6d740556e74656d6074"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Projekti"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etosuojakortti"/>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Projekti" ma:index="11"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A436AD-EF35-4608-8FC7-C9A062ABE9A8}">
  <ds:schemaRef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a90a8554-5475-4609-9feb-2f024996965b"/>
  </ds:schemaRefs>
</ds:datastoreItem>
</file>

<file path=customXml/itemProps2.xml><?xml version="1.0" encoding="utf-8"?>
<ds:datastoreItem xmlns:ds="http://schemas.openxmlformats.org/officeDocument/2006/customXml" ds:itemID="{6B0F984B-0167-430D-B447-76AE5BE3E817}">
  <ds:schemaRefs>
    <ds:schemaRef ds:uri="http://schemas.microsoft.com/sharepoint/v3/contenttype/forms"/>
  </ds:schemaRefs>
</ds:datastoreItem>
</file>

<file path=customXml/itemProps3.xml><?xml version="1.0" encoding="utf-8"?>
<ds:datastoreItem xmlns:ds="http://schemas.openxmlformats.org/officeDocument/2006/customXml" ds:itemID="{DCFE6F9F-A892-42CF-AA64-1B4D0CFED3C2}">
  <ds:schemaRefs>
    <ds:schemaRef ds:uri="Microsoft.SharePoint.Taxonomy.ContentTypeSync"/>
  </ds:schemaRefs>
</ds:datastoreItem>
</file>

<file path=customXml/itemProps4.xml><?xml version="1.0" encoding="utf-8"?>
<ds:datastoreItem xmlns:ds="http://schemas.openxmlformats.org/officeDocument/2006/customXml" ds:itemID="{68E4DC36-52E4-4B88-9C45-CFDD43ACE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389</TotalTime>
  <Words>64</Words>
  <Application>Microsoft Office PowerPoint</Application>
  <PresentationFormat>Laajakuva</PresentationFormat>
  <Paragraphs>36</Paragraphs>
  <Slides>9</Slides>
  <Notes>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Aptos</vt:lpstr>
      <vt:lpstr>Arial</vt:lpstr>
      <vt:lpstr>Calibri</vt:lpstr>
      <vt:lpstr>Roboto</vt:lpstr>
      <vt:lpstr>Keha esityspohja</vt:lpstr>
      <vt:lpstr>Tukimateriaali työllistymistä  edistävän monialaisen tuen  yhteistoimintamallin verkostoille - työpohjat -</vt:lpstr>
      <vt:lpstr>Nelikenttä, pohja</vt:lpstr>
      <vt:lpstr>PowerPoint-esitys</vt:lpstr>
      <vt:lpstr>PowerPoint-esitys</vt:lpstr>
      <vt:lpstr>PowerPoint-esitys</vt:lpstr>
      <vt:lpstr>Asiakaspersoonat, pohja</vt:lpstr>
      <vt:lpstr>Signaalit</vt:lpstr>
      <vt:lpstr>Signaalit, pohja</vt:lpstr>
      <vt:lpstr>Arvolupaukset, pohja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Galvez</dc:creator>
  <cp:lastModifiedBy>Välimaa Anne (KEHA)</cp:lastModifiedBy>
  <cp:revision>11</cp:revision>
  <dcterms:created xsi:type="dcterms:W3CDTF">2024-06-25T08:21:05Z</dcterms:created>
  <dcterms:modified xsi:type="dcterms:W3CDTF">2024-10-28T08:47:35Z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0x01010040485BB5EA91409BADF540D1B0254D33040042A99CD0064843449C23067F14D30FB2</vt:lpwstr>
  </property>
  <property fmtid="{D5CDD505-2E9C-101B-9397-08002B2CF9AE}" pid="3" name="Kohdepaikkakunnat">
    <vt:lpwstr/>
  </property>
  <property fmtid="{D5CDD505-2E9C-101B-9397-08002B2CF9AE}" pid="4" name="MediaServiceImageTags">
    <vt:lpwstr/>
  </property>
  <property fmtid="{D5CDD505-2E9C-101B-9397-08002B2CF9AE}" pid="5" name="Laatijaorganisaatio">
    <vt:lpwstr/>
  </property>
  <property fmtid="{D5CDD505-2E9C-101B-9397-08002B2CF9AE}" pid="6" name="Kohdevirastot">
    <vt:lpwstr/>
  </property>
  <property fmtid="{D5CDD505-2E9C-101B-9397-08002B2CF9AE}" pid="7" name="Sisältöaihe">
    <vt:lpwstr/>
  </property>
  <property fmtid="{D5CDD505-2E9C-101B-9397-08002B2CF9AE}" pid="8" name="lcf76f155ced4ddcb4097134ff3c332f">
    <vt:lpwstr/>
  </property>
</Properties>
</file>